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9" r:id="rId4"/>
    <p:sldId id="264" r:id="rId5"/>
    <p:sldId id="266" r:id="rId6"/>
    <p:sldId id="265" r:id="rId7"/>
    <p:sldId id="267" r:id="rId8"/>
    <p:sldId id="273" r:id="rId9"/>
    <p:sldId id="270" r:id="rId10"/>
    <p:sldId id="274" r:id="rId11"/>
    <p:sldId id="269" r:id="rId12"/>
    <p:sldId id="276" r:id="rId13"/>
    <p:sldId id="277" r:id="rId14"/>
    <p:sldId id="278" r:id="rId15"/>
    <p:sldId id="271" r:id="rId16"/>
    <p:sldId id="272" r:id="rId17"/>
  </p:sldIdLst>
  <p:sldSz cx="18288000" cy="10287000"/>
  <p:notesSz cx="6858000" cy="9144000"/>
  <p:embeddedFontLst>
    <p:embeddedFont>
      <p:font typeface="맑은 고딕" panose="020B0503020000020004" pitchFamily="50" charset="-127"/>
      <p:regular r:id="rId19"/>
      <p:bold r:id="rId20"/>
    </p:embeddedFont>
    <p:embeddedFont>
      <p:font typeface="Pretendard Medium" panose="020B0600000101010101" charset="-127"/>
      <p:bold r:id="rId21"/>
    </p:embeddedFont>
    <p:embeddedFont>
      <p:font typeface="Pretendard Regular" panose="020B0600000101010101" charset="-127"/>
      <p:regular r:id="rId22"/>
    </p:embeddedFon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Pretendard SemiBold" panose="020B0600000101010101" charset="-127"/>
      <p:bold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BABAB"/>
    <a:srgbClr val="8F9CD1"/>
    <a:srgbClr val="4A5BA3"/>
    <a:srgbClr val="00074E"/>
    <a:srgbClr val="EAF2FF"/>
    <a:srgbClr val="5B5D60"/>
    <a:srgbClr val="DEE6F3"/>
    <a:srgbClr val="D5E5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87" autoAdjust="0"/>
    <p:restoredTop sz="93817" autoAdjust="0"/>
  </p:normalViewPr>
  <p:slideViewPr>
    <p:cSldViewPr>
      <p:cViewPr>
        <p:scale>
          <a:sx n="100" d="100"/>
          <a:sy n="100" d="100"/>
        </p:scale>
        <p:origin x="2970" y="174"/>
      </p:cViewPr>
      <p:guideLst>
        <p:guide orient="horz" pos="2184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76B7B4-530D-4903-8AF4-7A983BEB416D}" type="datetimeFigureOut">
              <a:rPr lang="ko-KR" altLang="en-US" smtClean="0"/>
              <a:t>2025-12-07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1E074F-9D96-40E0-B5D2-9FC75DB0A4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79825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1E074F-9D96-40E0-B5D2-9FC75DB0A49E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63124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5.png"/><Relationship Id="rId7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18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5.png"/><Relationship Id="rId7" Type="http://schemas.openxmlformats.org/officeDocument/2006/relationships/image" Target="../media/image4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11" Type="http://schemas.openxmlformats.org/officeDocument/2006/relationships/image" Target="../media/image43.png"/><Relationship Id="rId5" Type="http://schemas.openxmlformats.org/officeDocument/2006/relationships/image" Target="../media/image18.png"/><Relationship Id="rId10" Type="http://schemas.openxmlformats.org/officeDocument/2006/relationships/image" Target="../media/image32.png"/><Relationship Id="rId4" Type="http://schemas.openxmlformats.org/officeDocument/2006/relationships/image" Target="../media/image3.png"/><Relationship Id="rId9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5.png"/><Relationship Id="rId7" Type="http://schemas.openxmlformats.org/officeDocument/2006/relationships/image" Target="../media/image4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18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5.png"/><Relationship Id="rId7" Type="http://schemas.openxmlformats.org/officeDocument/2006/relationships/image" Target="../media/image4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18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5.png"/><Relationship Id="rId7" Type="http://schemas.openxmlformats.org/officeDocument/2006/relationships/image" Target="../media/image5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18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.png"/><Relationship Id="rId7" Type="http://schemas.openxmlformats.org/officeDocument/2006/relationships/image" Target="../media/image5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18.pn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.png"/><Relationship Id="rId7" Type="http://schemas.openxmlformats.org/officeDocument/2006/relationships/image" Target="../media/image5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5" Type="http://schemas.openxmlformats.org/officeDocument/2006/relationships/image" Target="../media/image18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1.png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4" Type="http://schemas.openxmlformats.org/officeDocument/2006/relationships/image" Target="../media/image3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5.png"/><Relationship Id="rId7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5.png"/><Relationship Id="rId7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11" Type="http://schemas.openxmlformats.org/officeDocument/2006/relationships/image" Target="../media/image28.png"/><Relationship Id="rId5" Type="http://schemas.openxmlformats.org/officeDocument/2006/relationships/image" Target="../media/image23.png"/><Relationship Id="rId10" Type="http://schemas.openxmlformats.org/officeDocument/2006/relationships/image" Target="../media/image27.png"/><Relationship Id="rId4" Type="http://schemas.openxmlformats.org/officeDocument/2006/relationships/image" Target="../media/image3.png"/><Relationship Id="rId9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5.png"/><Relationship Id="rId7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18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5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18.png"/><Relationship Id="rId10" Type="http://schemas.openxmlformats.org/officeDocument/2006/relationships/image" Target="../media/image35.png"/><Relationship Id="rId4" Type="http://schemas.openxmlformats.org/officeDocument/2006/relationships/image" Target="../media/image3.png"/><Relationship Id="rId9" Type="http://schemas.openxmlformats.org/officeDocument/2006/relationships/image" Target="../media/image3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1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0" y="5143500"/>
            <a:ext cx="18300700" cy="51689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00" y="571500"/>
            <a:ext cx="17043400" cy="9144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01700" y="419100"/>
            <a:ext cx="2832100" cy="14986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3995400" y="787400"/>
            <a:ext cx="2044700" cy="647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ko-KR" altLang="en-US" sz="1900" spc="100" dirty="0" smtClean="0">
                <a:solidFill>
                  <a:srgbClr val="FFFFFF"/>
                </a:solidFill>
                <a:latin typeface="Pretendard Medium"/>
              </a:rPr>
              <a:t>해상 선박 데이터 분류 및 예측</a:t>
            </a:r>
            <a:endParaRPr lang="en-US" sz="1900" b="0" i="0" u="none" strike="noStrike" spc="100" dirty="0" smtClean="0">
              <a:solidFill>
                <a:srgbClr val="FFFFFF"/>
              </a:solidFill>
              <a:latin typeface="Pretendard Medium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816100" y="8470900"/>
            <a:ext cx="50419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4539"/>
              </a:lnSpc>
            </a:pPr>
            <a:r>
              <a:rPr lang="ko-KR" altLang="en-US" sz="2000" spc="100" dirty="0" smtClean="0">
                <a:solidFill>
                  <a:srgbClr val="00074E"/>
                </a:solidFill>
                <a:ea typeface="Pretendard Medium"/>
              </a:rPr>
              <a:t>산업인공지능학과</a:t>
            </a:r>
            <a:r>
              <a:rPr lang="en-US" sz="2000" b="0" i="0" u="none" strike="noStrike" spc="100" dirty="0">
                <a:solidFill>
                  <a:srgbClr val="00074E"/>
                </a:solidFill>
                <a:latin typeface="Pretendard Medium"/>
              </a:rPr>
              <a:t> </a:t>
            </a:r>
            <a:r>
              <a:rPr lang="en-US" sz="2000" b="1" i="0" u="none" strike="noStrike" spc="100" dirty="0" smtClean="0">
                <a:solidFill>
                  <a:srgbClr val="00074E"/>
                </a:solidFill>
                <a:latin typeface="Pretendard Medium"/>
              </a:rPr>
              <a:t>2025254017 </a:t>
            </a:r>
            <a:r>
              <a:rPr lang="ko-KR" altLang="en-US" sz="2000" b="1" i="0" u="none" strike="noStrike" spc="100" dirty="0" err="1" smtClean="0">
                <a:solidFill>
                  <a:srgbClr val="00074E"/>
                </a:solidFill>
                <a:latin typeface="Pretendard Medium"/>
              </a:rPr>
              <a:t>박성혁</a:t>
            </a:r>
            <a:endParaRPr lang="ko-KR" sz="2000" b="1" i="0" u="none" strike="noStrike" spc="100" dirty="0">
              <a:solidFill>
                <a:srgbClr val="00074E"/>
              </a:solidFill>
              <a:ea typeface="Pretendard Medium"/>
            </a:endParaRPr>
          </a:p>
          <a:p>
            <a:pPr lvl="0" algn="l">
              <a:lnSpc>
                <a:spcPct val="114539"/>
              </a:lnSpc>
            </a:pPr>
            <a:r>
              <a:rPr lang="en-US" sz="2000" b="0" i="0" u="none" strike="noStrike" spc="100" dirty="0">
                <a:solidFill>
                  <a:srgbClr val="00074E"/>
                </a:solidFill>
                <a:latin typeface="Pretendard Medium"/>
              </a:rPr>
              <a:t>E. </a:t>
            </a:r>
            <a:r>
              <a:rPr lang="en-US" sz="2000" b="0" i="0" u="none" strike="noStrike" spc="100" dirty="0" smtClean="0">
                <a:solidFill>
                  <a:srgbClr val="00074E"/>
                </a:solidFill>
                <a:latin typeface="Pretendard Medium"/>
              </a:rPr>
              <a:t>alfxms123@simsreality.com</a:t>
            </a:r>
            <a:endParaRPr lang="en-US" sz="2000" b="0" i="0" u="none" strike="noStrike" spc="100" dirty="0">
              <a:solidFill>
                <a:srgbClr val="00074E"/>
              </a:solidFill>
              <a:latin typeface="Pretendard Medium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816100" y="3098800"/>
            <a:ext cx="12509500" cy="317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1300"/>
              </a:lnSpc>
            </a:pPr>
            <a:r>
              <a:rPr lang="ko-KR" altLang="en-US" sz="10000" dirty="0" smtClean="0">
                <a:solidFill>
                  <a:srgbClr val="00074E"/>
                </a:solidFill>
                <a:ea typeface="Pretendard SemiBold"/>
              </a:rPr>
              <a:t>산업 빅데이터 분석 실제</a:t>
            </a:r>
            <a:endParaRPr lang="ko-KR" sz="10000" b="0" i="0" u="none" strike="noStrike" dirty="0">
              <a:solidFill>
                <a:srgbClr val="00074E"/>
              </a:solidFill>
              <a:ea typeface="Pretendard SemiBold"/>
            </a:endParaRPr>
          </a:p>
          <a:p>
            <a:pPr lvl="0" algn="l">
              <a:lnSpc>
                <a:spcPct val="91300"/>
              </a:lnSpc>
            </a:pPr>
            <a:r>
              <a:rPr lang="ko-KR" altLang="en-US" sz="10000" b="0" i="0" u="none" strike="noStrike" dirty="0" smtClean="0">
                <a:solidFill>
                  <a:srgbClr val="2C2C2C"/>
                </a:solidFill>
                <a:ea typeface="Pretendard SemiBold"/>
              </a:rPr>
              <a:t>프로젝트 </a:t>
            </a:r>
            <a:r>
              <a:rPr lang="ko-KR" altLang="en-US" sz="10000" dirty="0" smtClean="0">
                <a:solidFill>
                  <a:srgbClr val="2C2C2C"/>
                </a:solidFill>
                <a:ea typeface="Pretendard SemiBold"/>
              </a:rPr>
              <a:t>발표</a:t>
            </a:r>
            <a:endParaRPr lang="ko-KR" sz="10000" b="0" i="0" u="none" strike="noStrike" dirty="0">
              <a:solidFill>
                <a:srgbClr val="2C2C2C"/>
              </a:solidFill>
              <a:ea typeface="Pretendard Semi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0" y="5143500"/>
            <a:ext cx="18300700" cy="51689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00" y="571500"/>
            <a:ext cx="17043400" cy="9156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7600" y="419100"/>
            <a:ext cx="2832100" cy="14986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511300" y="787400"/>
            <a:ext cx="2044700" cy="647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en-US" sz="1900" b="0" i="0" u="none" strike="noStrike" spc="100" dirty="0">
                <a:solidFill>
                  <a:srgbClr val="FFFFFF"/>
                </a:solidFill>
                <a:latin typeface="Pretendard Medium"/>
              </a:rPr>
              <a:t>Chapter</a:t>
            </a:r>
          </a:p>
          <a:p>
            <a:pPr lvl="0" algn="ctr">
              <a:lnSpc>
                <a:spcPct val="107899"/>
              </a:lnSpc>
            </a:pPr>
            <a:r>
              <a:rPr lang="en-US" sz="1900" b="0" i="0" u="none" strike="noStrike" spc="100" dirty="0" smtClean="0">
                <a:solidFill>
                  <a:srgbClr val="FFFFFF"/>
                </a:solidFill>
                <a:latin typeface="Pretendard Medium"/>
              </a:rPr>
              <a:t>03</a:t>
            </a:r>
            <a:endParaRPr lang="en-US" sz="1900" b="0" i="0" u="none" strike="noStrike" spc="100" dirty="0">
              <a:solidFill>
                <a:srgbClr val="FFFFFF"/>
              </a:solidFill>
              <a:latin typeface="Pretendard Medium"/>
            </a:endParaRP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300" y="5143500"/>
            <a:ext cx="17043400" cy="12700"/>
          </a:xfrm>
          <a:prstGeom prst="rect">
            <a:avLst/>
          </a:prstGeom>
        </p:spPr>
      </p:pic>
      <p:sp>
        <p:nvSpPr>
          <p:cNvPr id="27" name="TextBox 27"/>
          <p:cNvSpPr txBox="1"/>
          <p:nvPr/>
        </p:nvSpPr>
        <p:spPr>
          <a:xfrm>
            <a:off x="4406900" y="1193800"/>
            <a:ext cx="94742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5500" dirty="0" smtClean="0">
                <a:solidFill>
                  <a:srgbClr val="00074E"/>
                </a:solidFill>
                <a:ea typeface="Pretendard SemiBold"/>
              </a:rPr>
              <a:t>데이터 전처리</a:t>
            </a:r>
            <a:endParaRPr lang="ko-KR" sz="5500" b="0" i="0" u="none" strike="noStrike" dirty="0">
              <a:solidFill>
                <a:srgbClr val="00074E"/>
              </a:solidFill>
              <a:ea typeface="Pretendard SemiBold"/>
            </a:endParaRPr>
          </a:p>
        </p:txBody>
      </p:sp>
      <p:pic>
        <p:nvPicPr>
          <p:cNvPr id="2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52700" y="2387600"/>
            <a:ext cx="13182600" cy="1143000"/>
          </a:xfrm>
          <a:prstGeom prst="rect">
            <a:avLst/>
          </a:prstGeom>
        </p:spPr>
      </p:pic>
      <p:pic>
        <p:nvPicPr>
          <p:cNvPr id="28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81300" y="2692400"/>
            <a:ext cx="1790700" cy="520700"/>
          </a:xfrm>
          <a:prstGeom prst="rect">
            <a:avLst/>
          </a:prstGeom>
        </p:spPr>
      </p:pic>
      <p:sp>
        <p:nvSpPr>
          <p:cNvPr id="29" name="TextBox 25"/>
          <p:cNvSpPr txBox="1"/>
          <p:nvPr/>
        </p:nvSpPr>
        <p:spPr>
          <a:xfrm>
            <a:off x="4914900" y="2768600"/>
            <a:ext cx="102489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2100" dirty="0" err="1" smtClean="0">
                <a:solidFill>
                  <a:srgbClr val="FFFFFF"/>
                </a:solidFill>
                <a:ea typeface="Pretendard SemiBold"/>
              </a:rPr>
              <a:t>Seq</a:t>
            </a:r>
            <a:r>
              <a:rPr lang="ko-KR" altLang="en-US" sz="2100" dirty="0" smtClean="0">
                <a:solidFill>
                  <a:srgbClr val="FFFFFF"/>
                </a:solidFill>
                <a:ea typeface="Pretendard SemiBold"/>
              </a:rPr>
              <a:t>별 이동 위치 점 지도</a:t>
            </a:r>
            <a:endParaRPr lang="en-US" sz="2100" b="0" i="0" u="none" strike="noStrike" dirty="0">
              <a:solidFill>
                <a:srgbClr val="FFFFFF"/>
              </a:solidFill>
              <a:latin typeface="Pretendard SemiBold"/>
            </a:endParaRPr>
          </a:p>
        </p:txBody>
      </p:sp>
      <p:sp>
        <p:nvSpPr>
          <p:cNvPr id="30" name="TextBox 28"/>
          <p:cNvSpPr txBox="1"/>
          <p:nvPr/>
        </p:nvSpPr>
        <p:spPr>
          <a:xfrm>
            <a:off x="3035300" y="2781300"/>
            <a:ext cx="12954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900" b="0" i="0" u="none" strike="noStrike" dirty="0">
                <a:solidFill>
                  <a:srgbClr val="00074E"/>
                </a:solidFill>
                <a:latin typeface="Pretendard SemiBold"/>
              </a:rPr>
              <a:t>Insight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05000" y="3619501"/>
            <a:ext cx="14097000" cy="5978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7557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7780" y="5156200"/>
            <a:ext cx="18300700" cy="51689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00" y="571500"/>
            <a:ext cx="17043400" cy="9156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7600" y="419100"/>
            <a:ext cx="2832100" cy="14986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511300" y="787400"/>
            <a:ext cx="2044700" cy="647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en-US" sz="1900" b="0" i="0" u="none" strike="noStrike" spc="100" dirty="0">
                <a:solidFill>
                  <a:srgbClr val="FFFFFF"/>
                </a:solidFill>
                <a:latin typeface="Pretendard Medium"/>
              </a:rPr>
              <a:t>Chapter</a:t>
            </a:r>
          </a:p>
          <a:p>
            <a:pPr lvl="0" algn="ctr">
              <a:lnSpc>
                <a:spcPct val="107899"/>
              </a:lnSpc>
            </a:pPr>
            <a:r>
              <a:rPr lang="en-US" sz="1900" b="0" i="0" u="none" strike="noStrike" spc="100" dirty="0" smtClean="0">
                <a:solidFill>
                  <a:srgbClr val="FFFFFF"/>
                </a:solidFill>
                <a:latin typeface="Pretendard Medium"/>
              </a:rPr>
              <a:t>04</a:t>
            </a:r>
            <a:endParaRPr lang="en-US" sz="1900" b="0" i="0" u="none" strike="noStrike" spc="100" dirty="0">
              <a:solidFill>
                <a:srgbClr val="FFFFFF"/>
              </a:solidFill>
              <a:latin typeface="Pretendard Medium"/>
            </a:endParaRP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300" y="5143500"/>
            <a:ext cx="17043400" cy="12700"/>
          </a:xfrm>
          <a:prstGeom prst="rect">
            <a:avLst/>
          </a:prstGeom>
        </p:spPr>
      </p:pic>
      <p:sp>
        <p:nvSpPr>
          <p:cNvPr id="27" name="TextBox 27"/>
          <p:cNvSpPr txBox="1"/>
          <p:nvPr/>
        </p:nvSpPr>
        <p:spPr>
          <a:xfrm>
            <a:off x="4406900" y="974725"/>
            <a:ext cx="94742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5500" b="0" i="0" u="none" strike="noStrike" dirty="0" smtClean="0">
                <a:solidFill>
                  <a:srgbClr val="00074E"/>
                </a:solidFill>
                <a:ea typeface="Pretendard SemiBold"/>
              </a:rPr>
              <a:t>예측 모델</a:t>
            </a:r>
            <a:endParaRPr lang="ko-KR" sz="5500" b="0" i="0" u="none" strike="noStrike" dirty="0">
              <a:solidFill>
                <a:srgbClr val="00074E"/>
              </a:solidFill>
              <a:ea typeface="Pretendard SemiBold"/>
            </a:endParaRPr>
          </a:p>
        </p:txBody>
      </p:sp>
      <p:pic>
        <p:nvPicPr>
          <p:cNvPr id="34" name="Picture 6"/>
          <p:cNvPicPr>
            <a:picLocks noChangeAspect="1"/>
          </p:cNvPicPr>
          <p:nvPr/>
        </p:nvPicPr>
        <p:blipFill>
          <a:blip r:embed="rId6">
            <a:alphaModFix amt="50000"/>
          </a:blip>
          <a:stretch>
            <a:fillRect/>
          </a:stretch>
        </p:blipFill>
        <p:spPr>
          <a:xfrm>
            <a:off x="1562100" y="3822700"/>
            <a:ext cx="4826000" cy="5308600"/>
          </a:xfrm>
          <a:prstGeom prst="rect">
            <a:avLst/>
          </a:prstGeom>
        </p:spPr>
      </p:pic>
      <p:pic>
        <p:nvPicPr>
          <p:cNvPr id="35" name="Picture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100" y="3784600"/>
            <a:ext cx="4826000" cy="2895600"/>
          </a:xfrm>
          <a:prstGeom prst="rect">
            <a:avLst/>
          </a:prstGeom>
        </p:spPr>
      </p:pic>
      <p:sp>
        <p:nvSpPr>
          <p:cNvPr id="38" name="TextBox 10"/>
          <p:cNvSpPr txBox="1"/>
          <p:nvPr/>
        </p:nvSpPr>
        <p:spPr>
          <a:xfrm>
            <a:off x="1752600" y="7556500"/>
            <a:ext cx="4445000" cy="1104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1100"/>
              </a:lnSpc>
            </a:pPr>
            <a:r>
              <a:rPr lang="ko-KR" altLang="en-US" dirty="0" err="1" smtClean="0">
                <a:solidFill>
                  <a:srgbClr val="2C2C2C"/>
                </a:solidFill>
                <a:ea typeface="Pretendard Regular"/>
              </a:rPr>
              <a:t>비지도학습</a:t>
            </a:r>
            <a:r>
              <a:rPr lang="en-US" altLang="ko-KR" dirty="0" smtClean="0">
                <a:solidFill>
                  <a:srgbClr val="2C2C2C"/>
                </a:solidFill>
                <a:ea typeface="Pretendard Regular"/>
              </a:rPr>
              <a:t>(K-Means)</a:t>
            </a:r>
            <a:r>
              <a:rPr lang="ko-KR" altLang="en-US" dirty="0" smtClean="0">
                <a:solidFill>
                  <a:srgbClr val="2C2C2C"/>
                </a:solidFill>
                <a:ea typeface="Pretendard Regular"/>
              </a:rPr>
              <a:t>으로 생성한 군집 레이블을 </a:t>
            </a:r>
            <a:r>
              <a:rPr lang="ko-KR" altLang="en-US" dirty="0" err="1" smtClean="0">
                <a:solidFill>
                  <a:srgbClr val="2C2C2C"/>
                </a:solidFill>
                <a:ea typeface="Pretendard Regular"/>
              </a:rPr>
              <a:t>지도학습</a:t>
            </a:r>
            <a:r>
              <a:rPr lang="ko-KR" altLang="en-US" dirty="0" smtClean="0">
                <a:solidFill>
                  <a:srgbClr val="2C2C2C"/>
                </a:solidFill>
                <a:ea typeface="Pretendard Regular"/>
              </a:rPr>
              <a:t> 모델</a:t>
            </a:r>
            <a:r>
              <a:rPr lang="en-US" altLang="ko-KR" dirty="0" smtClean="0">
                <a:solidFill>
                  <a:srgbClr val="2C2C2C"/>
                </a:solidFill>
                <a:ea typeface="Pretendard Regular"/>
              </a:rPr>
              <a:t>(Logistic, </a:t>
            </a:r>
            <a:r>
              <a:rPr lang="en-US" altLang="ko-KR" dirty="0" err="1" smtClean="0">
                <a:solidFill>
                  <a:srgbClr val="2C2C2C"/>
                </a:solidFill>
                <a:ea typeface="Pretendard Regular"/>
              </a:rPr>
              <a:t>RandomForest</a:t>
            </a:r>
            <a:r>
              <a:rPr lang="en-US" altLang="ko-KR" dirty="0" smtClean="0">
                <a:solidFill>
                  <a:srgbClr val="2C2C2C"/>
                </a:solidFill>
                <a:ea typeface="Pretendard Regular"/>
              </a:rPr>
              <a:t>)</a:t>
            </a:r>
            <a:r>
              <a:rPr lang="ko-KR" altLang="en-US" dirty="0" smtClean="0">
                <a:solidFill>
                  <a:srgbClr val="2C2C2C"/>
                </a:solidFill>
                <a:ea typeface="Pretendard Regular"/>
              </a:rPr>
              <a:t>로 예측하여 모델이 행동 패턴을 </a:t>
            </a:r>
            <a:endParaRPr lang="en-US" altLang="ko-KR" dirty="0" smtClean="0">
              <a:solidFill>
                <a:srgbClr val="2C2C2C"/>
              </a:solidFill>
              <a:ea typeface="Pretendard Regular"/>
            </a:endParaRPr>
          </a:p>
          <a:p>
            <a:pPr lvl="0" algn="ctr">
              <a:lnSpc>
                <a:spcPct val="141100"/>
              </a:lnSpc>
            </a:pPr>
            <a:r>
              <a:rPr lang="ko-KR" altLang="en-US" dirty="0" smtClean="0">
                <a:solidFill>
                  <a:srgbClr val="2C2C2C"/>
                </a:solidFill>
                <a:ea typeface="Pretendard Regular"/>
              </a:rPr>
              <a:t>재현할 수 있는지 평가</a:t>
            </a:r>
            <a:endParaRPr lang="en-US" sz="1800" b="0" i="0" u="none" strike="noStrike" dirty="0">
              <a:solidFill>
                <a:srgbClr val="2C2C2C"/>
              </a:solidFill>
              <a:latin typeface="Pretendard Regular"/>
            </a:endParaRPr>
          </a:p>
        </p:txBody>
      </p:sp>
      <p:sp>
        <p:nvSpPr>
          <p:cNvPr id="39" name="TextBox 11"/>
          <p:cNvSpPr txBox="1"/>
          <p:nvPr/>
        </p:nvSpPr>
        <p:spPr>
          <a:xfrm>
            <a:off x="1905000" y="6934200"/>
            <a:ext cx="41275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2100" b="0" i="0" u="none" strike="noStrike" dirty="0" smtClean="0">
                <a:solidFill>
                  <a:srgbClr val="00074E"/>
                </a:solidFill>
                <a:ea typeface="Pretendard SemiBold"/>
              </a:rPr>
              <a:t>클러스터 예측 모델</a:t>
            </a:r>
            <a:endParaRPr lang="en-US" sz="2100" b="0" i="0" u="none" strike="noStrike" dirty="0">
              <a:solidFill>
                <a:srgbClr val="00074E"/>
              </a:solidFill>
              <a:latin typeface="Pretendard SemiBold"/>
            </a:endParaRPr>
          </a:p>
        </p:txBody>
      </p:sp>
      <p:pic>
        <p:nvPicPr>
          <p:cNvPr id="40" name="Picture 12"/>
          <p:cNvPicPr>
            <a:picLocks noChangeAspect="1"/>
          </p:cNvPicPr>
          <p:nvPr/>
        </p:nvPicPr>
        <p:blipFill>
          <a:blip r:embed="rId6">
            <a:alphaModFix amt="50000"/>
          </a:blip>
          <a:stretch>
            <a:fillRect/>
          </a:stretch>
        </p:blipFill>
        <p:spPr>
          <a:xfrm>
            <a:off x="6794500" y="3822700"/>
            <a:ext cx="4826000" cy="5308600"/>
          </a:xfrm>
          <a:prstGeom prst="rect">
            <a:avLst/>
          </a:prstGeom>
        </p:spPr>
      </p:pic>
      <p:pic>
        <p:nvPicPr>
          <p:cNvPr id="41" name="Picture 1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4500" y="3822700"/>
            <a:ext cx="4826000" cy="2857500"/>
          </a:xfrm>
          <a:prstGeom prst="rect">
            <a:avLst/>
          </a:prstGeom>
        </p:spPr>
      </p:pic>
      <p:sp>
        <p:nvSpPr>
          <p:cNvPr id="44" name="TextBox 16"/>
          <p:cNvSpPr txBox="1"/>
          <p:nvPr/>
        </p:nvSpPr>
        <p:spPr>
          <a:xfrm>
            <a:off x="6997700" y="7556500"/>
            <a:ext cx="4445000" cy="1104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1100"/>
              </a:lnSpc>
            </a:pPr>
            <a:r>
              <a:rPr lang="ko-KR" altLang="en-US" sz="1800" b="0" i="0" u="none" strike="noStrike" dirty="0" smtClean="0">
                <a:solidFill>
                  <a:srgbClr val="2C2C2C"/>
                </a:solidFill>
                <a:ea typeface="Pretendard Regular"/>
              </a:rPr>
              <a:t>선형 회귀와 비선형 회귀</a:t>
            </a:r>
            <a:r>
              <a:rPr lang="en-US" altLang="ko-KR" sz="1800" b="0" i="0" u="none" strike="noStrike" dirty="0" smtClean="0">
                <a:solidFill>
                  <a:srgbClr val="2C2C2C"/>
                </a:solidFill>
                <a:ea typeface="Pretendard Regular"/>
              </a:rPr>
              <a:t>(</a:t>
            </a:r>
            <a:r>
              <a:rPr lang="en-US" altLang="ko-KR" sz="1800" b="0" i="0" u="none" strike="noStrike" dirty="0" err="1" smtClean="0">
                <a:solidFill>
                  <a:srgbClr val="2C2C2C"/>
                </a:solidFill>
                <a:ea typeface="Pretendard Regular"/>
              </a:rPr>
              <a:t>RandomForest</a:t>
            </a:r>
            <a:r>
              <a:rPr lang="en-US" altLang="ko-KR" sz="1800" b="0" i="0" u="none" strike="noStrike" dirty="0" smtClean="0">
                <a:solidFill>
                  <a:srgbClr val="2C2C2C"/>
                </a:solidFill>
                <a:ea typeface="Pretendard Regular"/>
              </a:rPr>
              <a:t>)</a:t>
            </a:r>
            <a:r>
              <a:rPr lang="ko-KR" altLang="en-US" sz="1800" b="0" i="0" u="none" strike="noStrike" dirty="0" smtClean="0">
                <a:solidFill>
                  <a:srgbClr val="2C2C2C"/>
                </a:solidFill>
                <a:ea typeface="Pretendard Regular"/>
              </a:rPr>
              <a:t>를 비교하여 </a:t>
            </a:r>
            <a:r>
              <a:rPr lang="en-US" altLang="ko-KR" sz="1800" b="0" i="0" u="none" strike="noStrike" dirty="0" smtClean="0">
                <a:solidFill>
                  <a:srgbClr val="2C2C2C"/>
                </a:solidFill>
                <a:ea typeface="Pretendard Regular"/>
              </a:rPr>
              <a:t>AIS </a:t>
            </a:r>
            <a:r>
              <a:rPr lang="ko-KR" altLang="en-US" sz="1800" b="0" i="0" u="none" strike="noStrike" dirty="0" smtClean="0">
                <a:solidFill>
                  <a:srgbClr val="2C2C2C"/>
                </a:solidFill>
                <a:ea typeface="Pretendard Regular"/>
              </a:rPr>
              <a:t>특성이 </a:t>
            </a:r>
            <a:r>
              <a:rPr lang="ko-KR" altLang="en-US" sz="1800" b="0" i="0" u="none" strike="noStrike" dirty="0" err="1" smtClean="0">
                <a:solidFill>
                  <a:srgbClr val="2C2C2C"/>
                </a:solidFill>
                <a:ea typeface="Pretendard Regular"/>
              </a:rPr>
              <a:t>체류시간과</a:t>
            </a:r>
            <a:r>
              <a:rPr lang="ko-KR" altLang="en-US" sz="1800" b="0" i="0" u="none" strike="noStrike" dirty="0" smtClean="0">
                <a:solidFill>
                  <a:srgbClr val="2C2C2C"/>
                </a:solidFill>
                <a:ea typeface="Pretendard Regular"/>
              </a:rPr>
              <a:t> 어떤 방식으로 연결되는지 분석</a:t>
            </a:r>
            <a:endParaRPr lang="en-US" sz="1800" b="0" i="0" u="none" strike="noStrike" dirty="0">
              <a:solidFill>
                <a:srgbClr val="2C2C2C"/>
              </a:solidFill>
              <a:latin typeface="Pretendard Regular"/>
            </a:endParaRPr>
          </a:p>
        </p:txBody>
      </p:sp>
      <p:sp>
        <p:nvSpPr>
          <p:cNvPr id="45" name="TextBox 17"/>
          <p:cNvSpPr txBox="1"/>
          <p:nvPr/>
        </p:nvSpPr>
        <p:spPr>
          <a:xfrm>
            <a:off x="7150100" y="6934200"/>
            <a:ext cx="41275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2100" b="0" i="0" u="none" strike="noStrike" dirty="0" smtClean="0">
                <a:solidFill>
                  <a:srgbClr val="00074E"/>
                </a:solidFill>
                <a:ea typeface="Pretendard SemiBold"/>
              </a:rPr>
              <a:t>체류 시간 예측 모델</a:t>
            </a:r>
            <a:endParaRPr lang="en-US" sz="2100" b="0" i="0" u="none" strike="noStrike" dirty="0">
              <a:solidFill>
                <a:srgbClr val="00074E"/>
              </a:solidFill>
              <a:latin typeface="Pretendard SemiBold"/>
            </a:endParaRPr>
          </a:p>
        </p:txBody>
      </p:sp>
      <p:pic>
        <p:nvPicPr>
          <p:cNvPr id="46" name="Picture 18"/>
          <p:cNvPicPr>
            <a:picLocks noChangeAspect="1"/>
          </p:cNvPicPr>
          <p:nvPr/>
        </p:nvPicPr>
        <p:blipFill>
          <a:blip r:embed="rId6">
            <a:alphaModFix amt="50000"/>
          </a:blip>
          <a:stretch>
            <a:fillRect/>
          </a:stretch>
        </p:blipFill>
        <p:spPr>
          <a:xfrm>
            <a:off x="12039600" y="3822700"/>
            <a:ext cx="4826000" cy="5308600"/>
          </a:xfrm>
          <a:prstGeom prst="rect">
            <a:avLst/>
          </a:prstGeom>
        </p:spPr>
      </p:pic>
      <p:sp>
        <p:nvSpPr>
          <p:cNvPr id="50" name="TextBox 22"/>
          <p:cNvSpPr txBox="1"/>
          <p:nvPr/>
        </p:nvSpPr>
        <p:spPr>
          <a:xfrm>
            <a:off x="12230100" y="7556500"/>
            <a:ext cx="4445000" cy="1104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1100"/>
              </a:lnSpc>
            </a:pPr>
            <a:r>
              <a:rPr lang="ko-KR" altLang="en-US" dirty="0" smtClean="0">
                <a:solidFill>
                  <a:srgbClr val="2C2C2C"/>
                </a:solidFill>
                <a:ea typeface="Pretendard Regular"/>
              </a:rPr>
              <a:t>최종적으로 </a:t>
            </a:r>
            <a:r>
              <a:rPr lang="ko-KR" altLang="en-US" dirty="0" err="1" smtClean="0">
                <a:solidFill>
                  <a:srgbClr val="2C2C2C"/>
                </a:solidFill>
                <a:ea typeface="Pretendard Regular"/>
              </a:rPr>
              <a:t>혼잡도라는</a:t>
            </a:r>
            <a:r>
              <a:rPr lang="ko-KR" altLang="en-US" dirty="0" smtClean="0">
                <a:solidFill>
                  <a:srgbClr val="2C2C2C"/>
                </a:solidFill>
                <a:ea typeface="Pretendard Regular"/>
              </a:rPr>
              <a:t> 파생 변수를 정의하여 </a:t>
            </a:r>
            <a:r>
              <a:rPr lang="en-US" altLang="ko-KR" dirty="0" smtClean="0">
                <a:solidFill>
                  <a:srgbClr val="2C2C2C"/>
                </a:solidFill>
                <a:ea typeface="Pretendard Regular"/>
              </a:rPr>
              <a:t/>
            </a:r>
            <a:br>
              <a:rPr lang="en-US" altLang="ko-KR" dirty="0" smtClean="0">
                <a:solidFill>
                  <a:srgbClr val="2C2C2C"/>
                </a:solidFill>
                <a:ea typeface="Pretendard Regular"/>
              </a:rPr>
            </a:br>
            <a:r>
              <a:rPr lang="ko-KR" altLang="en-US" dirty="0" smtClean="0">
                <a:solidFill>
                  <a:srgbClr val="2C2C2C"/>
                </a:solidFill>
                <a:ea typeface="Pretendard Regular"/>
              </a:rPr>
              <a:t>혼잡 발생의 주요 요인을 파악</a:t>
            </a:r>
            <a:endParaRPr lang="en-US" sz="1800" b="0" i="0" u="none" strike="noStrike" dirty="0">
              <a:solidFill>
                <a:srgbClr val="2C2C2C"/>
              </a:solidFill>
              <a:latin typeface="Pretendard Regular"/>
            </a:endParaRPr>
          </a:p>
        </p:txBody>
      </p:sp>
      <p:sp>
        <p:nvSpPr>
          <p:cNvPr id="51" name="TextBox 23"/>
          <p:cNvSpPr txBox="1"/>
          <p:nvPr/>
        </p:nvSpPr>
        <p:spPr>
          <a:xfrm>
            <a:off x="12395200" y="6934200"/>
            <a:ext cx="41275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2100" b="0" i="0" u="none" strike="noStrike" dirty="0" smtClean="0">
                <a:solidFill>
                  <a:srgbClr val="00074E"/>
                </a:solidFill>
                <a:ea typeface="Pretendard SemiBold"/>
              </a:rPr>
              <a:t>혼잡도 예측 모델</a:t>
            </a:r>
            <a:endParaRPr lang="en-US" sz="2100" b="0" i="0" u="none" strike="noStrike" dirty="0">
              <a:solidFill>
                <a:srgbClr val="00074E"/>
              </a:solidFill>
              <a:latin typeface="Pretendard SemiBold"/>
            </a:endParaRPr>
          </a:p>
        </p:txBody>
      </p:sp>
      <p:pic>
        <p:nvPicPr>
          <p:cNvPr id="52" name="Picture 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52700" y="2387600"/>
            <a:ext cx="13182600" cy="1143000"/>
          </a:xfrm>
          <a:prstGeom prst="rect">
            <a:avLst/>
          </a:prstGeom>
        </p:spPr>
      </p:pic>
      <p:pic>
        <p:nvPicPr>
          <p:cNvPr id="53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81300" y="2692400"/>
            <a:ext cx="1790700" cy="520700"/>
          </a:xfrm>
          <a:prstGeom prst="rect">
            <a:avLst/>
          </a:prstGeom>
        </p:spPr>
      </p:pic>
      <p:sp>
        <p:nvSpPr>
          <p:cNvPr id="54" name="TextBox 25"/>
          <p:cNvSpPr txBox="1"/>
          <p:nvPr/>
        </p:nvSpPr>
        <p:spPr>
          <a:xfrm>
            <a:off x="4914900" y="2768600"/>
            <a:ext cx="102489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altLang="en-US" sz="2100" b="0" i="0" u="none" strike="noStrike" dirty="0" smtClean="0">
                <a:solidFill>
                  <a:srgbClr val="FFFFFF"/>
                </a:solidFill>
                <a:latin typeface="Pretendard SemiBold"/>
              </a:rPr>
              <a:t>클러스터 예측 모델 </a:t>
            </a:r>
            <a:r>
              <a:rPr lang="en-US" altLang="ko-KR" sz="2100" b="0" i="0" u="none" strike="noStrike" dirty="0" smtClean="0">
                <a:solidFill>
                  <a:srgbClr val="FFFFFF"/>
                </a:solidFill>
                <a:latin typeface="Pretendard SemiBold"/>
              </a:rPr>
              <a:t>/ </a:t>
            </a:r>
            <a:r>
              <a:rPr lang="ko-KR" altLang="en-US" sz="2100" b="0" i="0" u="none" strike="noStrike" dirty="0" smtClean="0">
                <a:solidFill>
                  <a:srgbClr val="FFFFFF"/>
                </a:solidFill>
                <a:latin typeface="Pretendard SemiBold"/>
              </a:rPr>
              <a:t>체류 시간 예측 모델 </a:t>
            </a:r>
            <a:r>
              <a:rPr lang="en-US" altLang="ko-KR" sz="2100" b="0" i="0" u="none" strike="noStrike" dirty="0" smtClean="0">
                <a:solidFill>
                  <a:srgbClr val="FFFFFF"/>
                </a:solidFill>
                <a:latin typeface="Pretendard SemiBold"/>
              </a:rPr>
              <a:t>/ </a:t>
            </a:r>
            <a:r>
              <a:rPr lang="ko-KR" altLang="en-US" sz="2100" b="0" i="0" u="none" strike="noStrike" dirty="0" smtClean="0">
                <a:solidFill>
                  <a:srgbClr val="FFFFFF"/>
                </a:solidFill>
                <a:latin typeface="Pretendard SemiBold"/>
              </a:rPr>
              <a:t>혼잡도 예측 모델 제작</a:t>
            </a:r>
            <a:endParaRPr lang="en-US" sz="2100" b="0" i="0" u="none" strike="noStrike" dirty="0">
              <a:solidFill>
                <a:srgbClr val="FFFFFF"/>
              </a:solidFill>
              <a:latin typeface="Pretendard SemiBold"/>
            </a:endParaRPr>
          </a:p>
        </p:txBody>
      </p:sp>
      <p:sp>
        <p:nvSpPr>
          <p:cNvPr id="55" name="TextBox 28"/>
          <p:cNvSpPr txBox="1"/>
          <p:nvPr/>
        </p:nvSpPr>
        <p:spPr>
          <a:xfrm>
            <a:off x="3035300" y="2781300"/>
            <a:ext cx="12954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900" b="0" i="0" u="none" strike="noStrike" dirty="0">
                <a:solidFill>
                  <a:srgbClr val="00074E"/>
                </a:solidFill>
                <a:latin typeface="Pretendard SemiBold"/>
              </a:rPr>
              <a:t>Insight</a:t>
            </a:r>
          </a:p>
        </p:txBody>
      </p:sp>
      <p:pic>
        <p:nvPicPr>
          <p:cNvPr id="56" name="Picture 7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9600" y="3822700"/>
            <a:ext cx="48260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6234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0" y="5143500"/>
            <a:ext cx="18300700" cy="51689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00" y="571500"/>
            <a:ext cx="17043400" cy="9156700"/>
          </a:xfrm>
          <a:prstGeom prst="rect">
            <a:avLst/>
          </a:prstGeom>
        </p:spPr>
      </p:pic>
      <p:sp>
        <p:nvSpPr>
          <p:cNvPr id="25" name="모서리가 둥근 직사각형 24"/>
          <p:cNvSpPr/>
          <p:nvPr/>
        </p:nvSpPr>
        <p:spPr>
          <a:xfrm>
            <a:off x="1117601" y="2121354"/>
            <a:ext cx="16123274" cy="654878"/>
          </a:xfrm>
          <a:prstGeom prst="roundRect">
            <a:avLst>
              <a:gd name="adj" fmla="val 50000"/>
            </a:avLst>
          </a:prstGeom>
          <a:solidFill>
            <a:srgbClr val="4A5BA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7600" y="419100"/>
            <a:ext cx="2832100" cy="14986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511300" y="787400"/>
            <a:ext cx="2044700" cy="647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en-US" sz="1900" b="0" i="0" u="none" strike="noStrike" spc="100" dirty="0">
                <a:solidFill>
                  <a:srgbClr val="FFFFFF"/>
                </a:solidFill>
                <a:latin typeface="Pretendard Medium"/>
              </a:rPr>
              <a:t>Chapter</a:t>
            </a:r>
          </a:p>
          <a:p>
            <a:pPr lvl="0" algn="ctr">
              <a:lnSpc>
                <a:spcPct val="107899"/>
              </a:lnSpc>
            </a:pPr>
            <a:r>
              <a:rPr lang="en-US" sz="1900" b="0" i="0" u="none" strike="noStrike" spc="100" dirty="0" smtClean="0">
                <a:solidFill>
                  <a:srgbClr val="FFFFFF"/>
                </a:solidFill>
                <a:latin typeface="Pretendard Medium"/>
              </a:rPr>
              <a:t>04</a:t>
            </a:r>
            <a:endParaRPr lang="en-US" sz="1900" b="0" i="0" u="none" strike="noStrike" spc="100" dirty="0">
              <a:solidFill>
                <a:srgbClr val="FFFFFF"/>
              </a:solidFill>
              <a:latin typeface="Pretendard Medium"/>
            </a:endParaRP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300" y="5143500"/>
            <a:ext cx="17043400" cy="12700"/>
          </a:xfrm>
          <a:prstGeom prst="rect">
            <a:avLst/>
          </a:prstGeom>
        </p:spPr>
      </p:pic>
      <p:sp>
        <p:nvSpPr>
          <p:cNvPr id="27" name="TextBox 27"/>
          <p:cNvSpPr txBox="1"/>
          <p:nvPr/>
        </p:nvSpPr>
        <p:spPr>
          <a:xfrm>
            <a:off x="4406900" y="974725"/>
            <a:ext cx="94742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5500" b="0" i="0" u="none" strike="noStrike" dirty="0" smtClean="0">
                <a:solidFill>
                  <a:srgbClr val="00074E"/>
                </a:solidFill>
                <a:ea typeface="Pretendard SemiBold"/>
              </a:rPr>
              <a:t>예측 모델 평가</a:t>
            </a:r>
            <a:endParaRPr lang="ko-KR" sz="5500" b="0" i="0" u="none" strike="noStrike" dirty="0">
              <a:solidFill>
                <a:srgbClr val="00074E"/>
              </a:solidFill>
              <a:ea typeface="Pretendard SemiBold"/>
            </a:endParaRPr>
          </a:p>
        </p:txBody>
      </p:sp>
      <p:sp>
        <p:nvSpPr>
          <p:cNvPr id="32" name="TextBox 25"/>
          <p:cNvSpPr txBox="1"/>
          <p:nvPr/>
        </p:nvSpPr>
        <p:spPr>
          <a:xfrm>
            <a:off x="1511300" y="2262666"/>
            <a:ext cx="153162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altLang="en-US" sz="2100" dirty="0" smtClean="0">
                <a:solidFill>
                  <a:srgbClr val="FFFFFF"/>
                </a:solidFill>
                <a:ea typeface="Pretendard SemiBold"/>
              </a:rPr>
              <a:t>클러스터 예측 모델 평가 </a:t>
            </a:r>
            <a:r>
              <a:rPr lang="en-US" altLang="ko-KR" sz="2100" dirty="0" smtClean="0">
                <a:solidFill>
                  <a:srgbClr val="FFFFFF"/>
                </a:solidFill>
                <a:ea typeface="Pretendard SemiBold"/>
              </a:rPr>
              <a:t>– </a:t>
            </a:r>
            <a:r>
              <a:rPr lang="en-US" altLang="ko-KR" sz="2100" dirty="0" smtClean="0">
                <a:solidFill>
                  <a:srgbClr val="FFFFFF"/>
                </a:solidFill>
                <a:ea typeface="Pretendard SemiBold"/>
              </a:rPr>
              <a:t>Logistic Regression , RandomForestClassifier </a:t>
            </a:r>
            <a:r>
              <a:rPr lang="ko-KR" altLang="en-US" sz="2100" dirty="0" smtClean="0">
                <a:solidFill>
                  <a:srgbClr val="FFFFFF"/>
                </a:solidFill>
                <a:ea typeface="Pretendard SemiBold"/>
              </a:rPr>
              <a:t>비교</a:t>
            </a:r>
            <a:endParaRPr lang="en-US" sz="2100" b="0" i="0" u="none" strike="noStrike" dirty="0">
              <a:solidFill>
                <a:srgbClr val="FFFFFF"/>
              </a:solidFill>
              <a:latin typeface="Pretendard SemiBold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99679" y="2854000"/>
            <a:ext cx="6744641" cy="674464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46663" y="3467100"/>
            <a:ext cx="5443642" cy="141019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458200" y="2947983"/>
            <a:ext cx="8001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rgbClr val="4A5BA3"/>
                </a:solidFill>
                <a:latin typeface="Pretendard Medium" panose="020B0600000101010101" charset="-127"/>
                <a:ea typeface="Pretendard Medium" panose="020B0600000101010101" charset="-127"/>
              </a:rPr>
              <a:t>[</a:t>
            </a:r>
            <a:r>
              <a:rPr lang="ko-KR" altLang="en-US" sz="2000" b="1" dirty="0" smtClean="0">
                <a:solidFill>
                  <a:srgbClr val="4A5BA3"/>
                </a:solidFill>
                <a:latin typeface="Pretendard Medium" panose="020B0600000101010101" charset="-127"/>
                <a:ea typeface="Pretendard Medium" panose="020B0600000101010101" charset="-127"/>
              </a:rPr>
              <a:t>모델 평가 결과 </a:t>
            </a:r>
            <a:r>
              <a:rPr lang="en-US" altLang="ko-KR" sz="2000" b="1" dirty="0" smtClean="0">
                <a:solidFill>
                  <a:srgbClr val="4A5BA3"/>
                </a:solidFill>
                <a:latin typeface="Pretendard Medium" panose="020B0600000101010101" charset="-127"/>
                <a:ea typeface="Pretendard Medium" panose="020B0600000101010101" charset="-127"/>
              </a:rPr>
              <a:t>– </a:t>
            </a:r>
            <a:r>
              <a:rPr lang="en-US" altLang="ko-KR" sz="2000" dirty="0" err="1" smtClean="0">
                <a:solidFill>
                  <a:srgbClr val="4A5BA3"/>
                </a:solidFill>
                <a:latin typeface="Pretendard Medium" panose="020B0600000101010101" charset="-127"/>
                <a:ea typeface="Pretendard Medium" panose="020B0600000101010101" charset="-127"/>
              </a:rPr>
              <a:t>RandomForest</a:t>
            </a:r>
            <a:r>
              <a:rPr lang="en-US" altLang="ko-KR" sz="2000" dirty="0" smtClean="0">
                <a:solidFill>
                  <a:srgbClr val="4A5BA3"/>
                </a:solidFill>
                <a:latin typeface="Pretendard Medium" panose="020B0600000101010101" charset="-127"/>
                <a:ea typeface="Pretendard Medium" panose="020B0600000101010101" charset="-127"/>
              </a:rPr>
              <a:t> </a:t>
            </a:r>
            <a:r>
              <a:rPr lang="ko-KR" altLang="en-US" sz="2000" dirty="0" smtClean="0">
                <a:solidFill>
                  <a:srgbClr val="4A5BA3"/>
                </a:solidFill>
                <a:latin typeface="Pretendard Medium" panose="020B0600000101010101" charset="-127"/>
                <a:ea typeface="Pretendard Medium" panose="020B0600000101010101" charset="-127"/>
              </a:rPr>
              <a:t>비선형 모델이 결과가 더 우수함</a:t>
            </a:r>
            <a:r>
              <a:rPr lang="en-US" altLang="ko-KR" sz="2000" b="1" dirty="0" smtClean="0">
                <a:solidFill>
                  <a:srgbClr val="4A5BA3"/>
                </a:solidFill>
                <a:latin typeface="Pretendard Medium" panose="020B0600000101010101" charset="-127"/>
                <a:ea typeface="Pretendard Medium" panose="020B0600000101010101" charset="-127"/>
              </a:rPr>
              <a:t>]</a:t>
            </a:r>
            <a:endParaRPr lang="ko-KR" altLang="en-US" sz="2000" b="1" dirty="0">
              <a:solidFill>
                <a:srgbClr val="4A5BA3"/>
              </a:solidFill>
              <a:latin typeface="Pretendard Medium" panose="020B0600000101010101" charset="-127"/>
              <a:ea typeface="Pretendard Medium" panose="020B0600000101010101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379" y="4954722"/>
            <a:ext cx="9339262" cy="4627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349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0" y="5143500"/>
            <a:ext cx="18300700" cy="51689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00" y="571500"/>
            <a:ext cx="17043400" cy="9156700"/>
          </a:xfrm>
          <a:prstGeom prst="rect">
            <a:avLst/>
          </a:prstGeom>
        </p:spPr>
      </p:pic>
      <p:sp>
        <p:nvSpPr>
          <p:cNvPr id="25" name="모서리가 둥근 직사각형 24"/>
          <p:cNvSpPr/>
          <p:nvPr/>
        </p:nvSpPr>
        <p:spPr>
          <a:xfrm>
            <a:off x="1117601" y="2121354"/>
            <a:ext cx="16123274" cy="654878"/>
          </a:xfrm>
          <a:prstGeom prst="roundRect">
            <a:avLst>
              <a:gd name="adj" fmla="val 50000"/>
            </a:avLst>
          </a:prstGeom>
          <a:solidFill>
            <a:srgbClr val="4A5BA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7600" y="419100"/>
            <a:ext cx="2832100" cy="14986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511300" y="787400"/>
            <a:ext cx="2044700" cy="647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en-US" sz="1900" b="0" i="0" u="none" strike="noStrike" spc="100" dirty="0">
                <a:solidFill>
                  <a:srgbClr val="FFFFFF"/>
                </a:solidFill>
                <a:latin typeface="Pretendard Medium"/>
              </a:rPr>
              <a:t>Chapter</a:t>
            </a:r>
          </a:p>
          <a:p>
            <a:pPr lvl="0" algn="ctr">
              <a:lnSpc>
                <a:spcPct val="107899"/>
              </a:lnSpc>
            </a:pPr>
            <a:r>
              <a:rPr lang="en-US" sz="1900" b="0" i="0" u="none" strike="noStrike" spc="100" dirty="0" smtClean="0">
                <a:solidFill>
                  <a:srgbClr val="FFFFFF"/>
                </a:solidFill>
                <a:latin typeface="Pretendard Medium"/>
              </a:rPr>
              <a:t>04</a:t>
            </a:r>
            <a:endParaRPr lang="en-US" sz="1900" b="0" i="0" u="none" strike="noStrike" spc="100" dirty="0">
              <a:solidFill>
                <a:srgbClr val="FFFFFF"/>
              </a:solidFill>
              <a:latin typeface="Pretendard Medium"/>
            </a:endParaRP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300" y="5143500"/>
            <a:ext cx="17043400" cy="12700"/>
          </a:xfrm>
          <a:prstGeom prst="rect">
            <a:avLst/>
          </a:prstGeom>
        </p:spPr>
      </p:pic>
      <p:sp>
        <p:nvSpPr>
          <p:cNvPr id="27" name="TextBox 27"/>
          <p:cNvSpPr txBox="1"/>
          <p:nvPr/>
        </p:nvSpPr>
        <p:spPr>
          <a:xfrm>
            <a:off x="4406900" y="974725"/>
            <a:ext cx="94742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5500" b="0" i="0" u="none" strike="noStrike" dirty="0" smtClean="0">
                <a:solidFill>
                  <a:srgbClr val="00074E"/>
                </a:solidFill>
                <a:ea typeface="Pretendard SemiBold"/>
              </a:rPr>
              <a:t>예측 모델 평가</a:t>
            </a:r>
            <a:endParaRPr lang="ko-KR" sz="5500" b="0" i="0" u="none" strike="noStrike" dirty="0">
              <a:solidFill>
                <a:srgbClr val="00074E"/>
              </a:solidFill>
              <a:ea typeface="Pretendard SemiBold"/>
            </a:endParaRPr>
          </a:p>
        </p:txBody>
      </p:sp>
      <p:sp>
        <p:nvSpPr>
          <p:cNvPr id="32" name="TextBox 25"/>
          <p:cNvSpPr txBox="1"/>
          <p:nvPr/>
        </p:nvSpPr>
        <p:spPr>
          <a:xfrm>
            <a:off x="1511300" y="2262666"/>
            <a:ext cx="153162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altLang="en-US" sz="2100" dirty="0" smtClean="0">
                <a:solidFill>
                  <a:srgbClr val="FFFFFF"/>
                </a:solidFill>
                <a:ea typeface="Pretendard SemiBold"/>
              </a:rPr>
              <a:t>체류 시간 예측 모델 평가 </a:t>
            </a:r>
            <a:r>
              <a:rPr lang="en-US" altLang="ko-KR" sz="2100" dirty="0" smtClean="0">
                <a:solidFill>
                  <a:srgbClr val="FFFFFF"/>
                </a:solidFill>
                <a:ea typeface="Pretendard SemiBold"/>
              </a:rPr>
              <a:t>– </a:t>
            </a:r>
            <a:r>
              <a:rPr lang="en-US" altLang="ko-KR" sz="2100" dirty="0" err="1" smtClean="0">
                <a:solidFill>
                  <a:srgbClr val="FFFFFF"/>
                </a:solidFill>
                <a:ea typeface="Pretendard SemiBold"/>
              </a:rPr>
              <a:t>LinearRegression</a:t>
            </a:r>
            <a:r>
              <a:rPr lang="en-US" altLang="ko-KR" sz="2100" dirty="0" smtClean="0">
                <a:solidFill>
                  <a:srgbClr val="FFFFFF"/>
                </a:solidFill>
                <a:ea typeface="Pretendard SemiBold"/>
              </a:rPr>
              <a:t> , </a:t>
            </a:r>
            <a:r>
              <a:rPr lang="en-US" altLang="ko-KR" sz="2100" dirty="0" err="1" smtClean="0">
                <a:solidFill>
                  <a:srgbClr val="FFFFFF"/>
                </a:solidFill>
                <a:ea typeface="Pretendard SemiBold"/>
              </a:rPr>
              <a:t>RandomForest</a:t>
            </a:r>
            <a:r>
              <a:rPr lang="en-US" altLang="ko-KR" sz="2100" dirty="0" smtClean="0">
                <a:solidFill>
                  <a:srgbClr val="FFFFFF"/>
                </a:solidFill>
                <a:ea typeface="Pretendard SemiBold"/>
              </a:rPr>
              <a:t> </a:t>
            </a:r>
            <a:r>
              <a:rPr lang="ko-KR" altLang="en-US" sz="2100" dirty="0" smtClean="0">
                <a:solidFill>
                  <a:srgbClr val="FFFFFF"/>
                </a:solidFill>
                <a:ea typeface="Pretendard SemiBold"/>
              </a:rPr>
              <a:t>비교</a:t>
            </a:r>
            <a:endParaRPr lang="en-US" sz="2100" b="0" i="0" u="none" strike="noStrike" dirty="0">
              <a:solidFill>
                <a:srgbClr val="FFFFFF"/>
              </a:solidFill>
              <a:latin typeface="Pretendard SemiBold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458200" y="2947983"/>
            <a:ext cx="8001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rgbClr val="4A5BA3"/>
                </a:solidFill>
                <a:latin typeface="Pretendard Medium" panose="020B0600000101010101" charset="-127"/>
                <a:ea typeface="Pretendard Medium" panose="020B0600000101010101" charset="-127"/>
              </a:rPr>
              <a:t>[</a:t>
            </a:r>
            <a:r>
              <a:rPr lang="ko-KR" altLang="en-US" sz="2000" b="1" dirty="0" smtClean="0">
                <a:solidFill>
                  <a:srgbClr val="4A5BA3"/>
                </a:solidFill>
                <a:latin typeface="Pretendard Medium" panose="020B0600000101010101" charset="-127"/>
                <a:ea typeface="Pretendard Medium" panose="020B0600000101010101" charset="-127"/>
              </a:rPr>
              <a:t>모델 평가 결과 </a:t>
            </a:r>
            <a:r>
              <a:rPr lang="en-US" altLang="ko-KR" sz="2000" b="1" dirty="0" smtClean="0">
                <a:solidFill>
                  <a:srgbClr val="4A5BA3"/>
                </a:solidFill>
                <a:latin typeface="Pretendard Medium" panose="020B0600000101010101" charset="-127"/>
                <a:ea typeface="Pretendard Medium" panose="020B0600000101010101" charset="-127"/>
              </a:rPr>
              <a:t>– </a:t>
            </a:r>
            <a:r>
              <a:rPr lang="ko-KR" altLang="en-US" sz="2000" dirty="0" smtClean="0">
                <a:solidFill>
                  <a:srgbClr val="4A5BA3"/>
                </a:solidFill>
                <a:latin typeface="Pretendard Medium" panose="020B0600000101010101" charset="-127"/>
                <a:ea typeface="Pretendard Medium" panose="020B0600000101010101" charset="-127"/>
              </a:rPr>
              <a:t>선형</a:t>
            </a:r>
            <a:r>
              <a:rPr lang="en-US" altLang="ko-KR" sz="2000" dirty="0" smtClean="0">
                <a:solidFill>
                  <a:srgbClr val="4A5BA3"/>
                </a:solidFill>
                <a:latin typeface="Pretendard Medium" panose="020B0600000101010101" charset="-127"/>
                <a:ea typeface="Pretendard Medium" panose="020B0600000101010101" charset="-127"/>
              </a:rPr>
              <a:t> </a:t>
            </a:r>
            <a:r>
              <a:rPr lang="ko-KR" altLang="en-US" sz="2000" dirty="0" smtClean="0">
                <a:solidFill>
                  <a:srgbClr val="4A5BA3"/>
                </a:solidFill>
                <a:latin typeface="Pretendard Medium" panose="020B0600000101010101" charset="-127"/>
                <a:ea typeface="Pretendard Medium" panose="020B0600000101010101" charset="-127"/>
              </a:rPr>
              <a:t>회귀 결과가 </a:t>
            </a:r>
            <a:r>
              <a:rPr lang="en-US" altLang="ko-KR" sz="2000" dirty="0" err="1" smtClean="0">
                <a:solidFill>
                  <a:srgbClr val="4A5BA3"/>
                </a:solidFill>
                <a:latin typeface="Pretendard Medium" panose="020B0600000101010101" charset="-127"/>
                <a:ea typeface="Pretendard Medium" panose="020B0600000101010101" charset="-127"/>
              </a:rPr>
              <a:t>RandomForest</a:t>
            </a:r>
            <a:r>
              <a:rPr lang="ko-KR" altLang="en-US" sz="2000" dirty="0">
                <a:solidFill>
                  <a:srgbClr val="4A5BA3"/>
                </a:solidFill>
                <a:latin typeface="Pretendard Medium" panose="020B0600000101010101" charset="-127"/>
                <a:ea typeface="Pretendard Medium" panose="020B0600000101010101" charset="-127"/>
              </a:rPr>
              <a:t> </a:t>
            </a:r>
            <a:r>
              <a:rPr lang="ko-KR" altLang="en-US" sz="2000" dirty="0" smtClean="0">
                <a:solidFill>
                  <a:srgbClr val="4A5BA3"/>
                </a:solidFill>
                <a:latin typeface="Pretendard Medium" panose="020B0600000101010101" charset="-127"/>
                <a:ea typeface="Pretendard Medium" panose="020B0600000101010101" charset="-127"/>
              </a:rPr>
              <a:t>보다 좋은 성능을 보임</a:t>
            </a:r>
            <a:r>
              <a:rPr lang="en-US" altLang="ko-KR" sz="2000" b="1" dirty="0" smtClean="0">
                <a:solidFill>
                  <a:srgbClr val="4A5BA3"/>
                </a:solidFill>
                <a:latin typeface="Pretendard Medium" panose="020B0600000101010101" charset="-127"/>
                <a:ea typeface="Pretendard Medium" panose="020B0600000101010101" charset="-127"/>
              </a:rPr>
              <a:t>]</a:t>
            </a:r>
            <a:endParaRPr lang="ko-KR" altLang="en-US" sz="2000" b="1" dirty="0">
              <a:solidFill>
                <a:srgbClr val="4A5BA3"/>
              </a:solidFill>
              <a:latin typeface="Pretendard Medium" panose="020B0600000101010101" charset="-127"/>
              <a:ea typeface="Pretendard Medium" panose="020B0600000101010101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57549" y="3502479"/>
            <a:ext cx="5983236" cy="1056821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200" y="4838700"/>
            <a:ext cx="9448800" cy="4681702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8"/>
          <a:srcRect b="12529"/>
          <a:stretch/>
        </p:blipFill>
        <p:spPr>
          <a:xfrm>
            <a:off x="1199679" y="2854000"/>
            <a:ext cx="6592220" cy="663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9440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0" y="5143500"/>
            <a:ext cx="18300700" cy="51689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00" y="571500"/>
            <a:ext cx="17043400" cy="9156700"/>
          </a:xfrm>
          <a:prstGeom prst="rect">
            <a:avLst/>
          </a:prstGeom>
        </p:spPr>
      </p:pic>
      <p:sp>
        <p:nvSpPr>
          <p:cNvPr id="25" name="모서리가 둥근 직사각형 24"/>
          <p:cNvSpPr/>
          <p:nvPr/>
        </p:nvSpPr>
        <p:spPr>
          <a:xfrm>
            <a:off x="1117601" y="2121354"/>
            <a:ext cx="16123274" cy="654878"/>
          </a:xfrm>
          <a:prstGeom prst="roundRect">
            <a:avLst>
              <a:gd name="adj" fmla="val 50000"/>
            </a:avLst>
          </a:prstGeom>
          <a:solidFill>
            <a:srgbClr val="4A5BA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7600" y="419100"/>
            <a:ext cx="2832100" cy="14986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511300" y="787400"/>
            <a:ext cx="2044700" cy="647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en-US" sz="1900" b="0" i="0" u="none" strike="noStrike" spc="100" dirty="0">
                <a:solidFill>
                  <a:srgbClr val="FFFFFF"/>
                </a:solidFill>
                <a:latin typeface="Pretendard Medium"/>
              </a:rPr>
              <a:t>Chapter</a:t>
            </a:r>
          </a:p>
          <a:p>
            <a:pPr lvl="0" algn="ctr">
              <a:lnSpc>
                <a:spcPct val="107899"/>
              </a:lnSpc>
            </a:pPr>
            <a:r>
              <a:rPr lang="en-US" sz="1900" b="0" i="0" u="none" strike="noStrike" spc="100" dirty="0" smtClean="0">
                <a:solidFill>
                  <a:srgbClr val="FFFFFF"/>
                </a:solidFill>
                <a:latin typeface="Pretendard Medium"/>
              </a:rPr>
              <a:t>04</a:t>
            </a:r>
            <a:endParaRPr lang="en-US" sz="1900" b="0" i="0" u="none" strike="noStrike" spc="100" dirty="0">
              <a:solidFill>
                <a:srgbClr val="FFFFFF"/>
              </a:solidFill>
              <a:latin typeface="Pretendard Medium"/>
            </a:endParaRP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300" y="5143500"/>
            <a:ext cx="17043400" cy="12700"/>
          </a:xfrm>
          <a:prstGeom prst="rect">
            <a:avLst/>
          </a:prstGeom>
        </p:spPr>
      </p:pic>
      <p:sp>
        <p:nvSpPr>
          <p:cNvPr id="27" name="TextBox 27"/>
          <p:cNvSpPr txBox="1"/>
          <p:nvPr/>
        </p:nvSpPr>
        <p:spPr>
          <a:xfrm>
            <a:off x="4406900" y="974725"/>
            <a:ext cx="94742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5500" b="0" i="0" u="none" strike="noStrike" dirty="0" smtClean="0">
                <a:solidFill>
                  <a:srgbClr val="00074E"/>
                </a:solidFill>
                <a:ea typeface="Pretendard SemiBold"/>
              </a:rPr>
              <a:t>예측 모델 평가</a:t>
            </a:r>
            <a:endParaRPr lang="ko-KR" sz="5500" b="0" i="0" u="none" strike="noStrike" dirty="0">
              <a:solidFill>
                <a:srgbClr val="00074E"/>
              </a:solidFill>
              <a:ea typeface="Pretendard SemiBold"/>
            </a:endParaRPr>
          </a:p>
        </p:txBody>
      </p:sp>
      <p:sp>
        <p:nvSpPr>
          <p:cNvPr id="32" name="TextBox 25"/>
          <p:cNvSpPr txBox="1"/>
          <p:nvPr/>
        </p:nvSpPr>
        <p:spPr>
          <a:xfrm>
            <a:off x="1511300" y="2262666"/>
            <a:ext cx="153162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altLang="en-US" sz="2100" dirty="0" smtClean="0">
                <a:solidFill>
                  <a:srgbClr val="FFFFFF"/>
                </a:solidFill>
                <a:ea typeface="Pretendard SemiBold"/>
              </a:rPr>
              <a:t>혼잡도 예측 모델 평가 </a:t>
            </a:r>
            <a:r>
              <a:rPr lang="en-US" altLang="ko-KR" sz="2100" dirty="0" smtClean="0">
                <a:solidFill>
                  <a:srgbClr val="FFFFFF"/>
                </a:solidFill>
                <a:ea typeface="Pretendard SemiBold"/>
              </a:rPr>
              <a:t>–  </a:t>
            </a:r>
            <a:r>
              <a:rPr lang="en-US" altLang="ko-KR" sz="2100" dirty="0" err="1" smtClean="0">
                <a:solidFill>
                  <a:srgbClr val="FFFFFF"/>
                </a:solidFill>
                <a:ea typeface="Pretendard SemiBold"/>
              </a:rPr>
              <a:t>RandomForest</a:t>
            </a:r>
            <a:r>
              <a:rPr lang="en-US" altLang="ko-KR" sz="2100" dirty="0" smtClean="0">
                <a:solidFill>
                  <a:srgbClr val="FFFFFF"/>
                </a:solidFill>
                <a:ea typeface="Pretendard SemiBold"/>
              </a:rPr>
              <a:t> </a:t>
            </a:r>
            <a:r>
              <a:rPr lang="ko-KR" altLang="en-US" sz="2100" dirty="0" smtClean="0">
                <a:solidFill>
                  <a:srgbClr val="FFFFFF"/>
                </a:solidFill>
                <a:ea typeface="Pretendard SemiBold"/>
              </a:rPr>
              <a:t>모델 사용</a:t>
            </a:r>
            <a:endParaRPr lang="en-US" sz="2100" b="0" i="0" u="none" strike="noStrike" dirty="0">
              <a:solidFill>
                <a:srgbClr val="FFFFFF"/>
              </a:solidFill>
              <a:latin typeface="Pretendard SemiBold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458200" y="2947983"/>
            <a:ext cx="8001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rgbClr val="4A5BA3"/>
                </a:solidFill>
                <a:latin typeface="Pretendard Medium" panose="020B0600000101010101" charset="-127"/>
                <a:ea typeface="Pretendard Medium" panose="020B0600000101010101" charset="-127"/>
              </a:rPr>
              <a:t>[</a:t>
            </a:r>
            <a:r>
              <a:rPr lang="ko-KR" altLang="en-US" sz="2000" b="1" dirty="0" smtClean="0">
                <a:solidFill>
                  <a:srgbClr val="4A5BA3"/>
                </a:solidFill>
                <a:latin typeface="Pretendard Medium" panose="020B0600000101010101" charset="-127"/>
                <a:ea typeface="Pretendard Medium" panose="020B0600000101010101" charset="-127"/>
              </a:rPr>
              <a:t>모델 평가 결과 </a:t>
            </a:r>
            <a:r>
              <a:rPr lang="en-US" altLang="ko-KR" sz="2000" b="1" dirty="0" smtClean="0">
                <a:solidFill>
                  <a:srgbClr val="4A5BA3"/>
                </a:solidFill>
                <a:latin typeface="Pretendard Medium" panose="020B0600000101010101" charset="-127"/>
                <a:ea typeface="Pretendard Medium" panose="020B0600000101010101" charset="-127"/>
              </a:rPr>
              <a:t>– </a:t>
            </a:r>
            <a:r>
              <a:rPr lang="ko-KR" altLang="en-US" sz="2000" dirty="0" smtClean="0">
                <a:solidFill>
                  <a:srgbClr val="4A5BA3"/>
                </a:solidFill>
                <a:latin typeface="Pretendard Medium" panose="020B0600000101010101" charset="-127"/>
                <a:ea typeface="Pretendard Medium" panose="020B0600000101010101" charset="-127"/>
              </a:rPr>
              <a:t>정확도는 </a:t>
            </a:r>
            <a:r>
              <a:rPr lang="en-US" altLang="ko-KR" sz="2000" dirty="0" smtClean="0">
                <a:solidFill>
                  <a:srgbClr val="4A5BA3"/>
                </a:solidFill>
                <a:latin typeface="Pretendard Medium" panose="020B0600000101010101" charset="-127"/>
                <a:ea typeface="Pretendard Medium" panose="020B0600000101010101" charset="-127"/>
              </a:rPr>
              <a:t>73%</a:t>
            </a:r>
            <a:r>
              <a:rPr lang="ko-KR" altLang="en-US" sz="2000" dirty="0" smtClean="0">
                <a:solidFill>
                  <a:srgbClr val="4A5BA3"/>
                </a:solidFill>
                <a:latin typeface="Pretendard Medium" panose="020B0600000101010101" charset="-127"/>
                <a:ea typeface="Pretendard Medium" panose="020B0600000101010101" charset="-127"/>
              </a:rPr>
              <a:t>이지만 </a:t>
            </a:r>
            <a:r>
              <a:rPr lang="en-US" altLang="ko-KR" sz="2000" dirty="0" smtClean="0">
                <a:solidFill>
                  <a:srgbClr val="4A5BA3"/>
                </a:solidFill>
                <a:latin typeface="Pretendard Medium" panose="020B0600000101010101" charset="-127"/>
                <a:ea typeface="Pretendard Medium" panose="020B0600000101010101" charset="-127"/>
              </a:rPr>
              <a:t>F1 Score</a:t>
            </a:r>
            <a:r>
              <a:rPr lang="ko-KR" altLang="en-US" sz="2000" dirty="0" smtClean="0">
                <a:solidFill>
                  <a:srgbClr val="4A5BA3"/>
                </a:solidFill>
                <a:latin typeface="Pretendard Medium" panose="020B0600000101010101" charset="-127"/>
                <a:ea typeface="Pretendard Medium" panose="020B0600000101010101" charset="-127"/>
              </a:rPr>
              <a:t>가 낮은 결과 발생</a:t>
            </a:r>
            <a:r>
              <a:rPr lang="en-US" altLang="ko-KR" sz="2000" b="1" dirty="0" smtClean="0">
                <a:solidFill>
                  <a:srgbClr val="4A5BA3"/>
                </a:solidFill>
                <a:latin typeface="Pretendard Medium" panose="020B0600000101010101" charset="-127"/>
                <a:ea typeface="Pretendard Medium" panose="020B0600000101010101" charset="-127"/>
              </a:rPr>
              <a:t>]</a:t>
            </a:r>
            <a:endParaRPr lang="ko-KR" altLang="en-US" sz="2000" b="1" dirty="0">
              <a:solidFill>
                <a:srgbClr val="4A5BA3"/>
              </a:solidFill>
              <a:latin typeface="Pretendard Medium" panose="020B0600000101010101" charset="-127"/>
              <a:ea typeface="Pretendard Medium" panose="020B0600000101010101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0493" y="3022074"/>
            <a:ext cx="6820852" cy="623021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43688" y="3485756"/>
            <a:ext cx="3606132" cy="122328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400" y="4899871"/>
            <a:ext cx="9296400" cy="460619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2268200" y="3547527"/>
            <a:ext cx="518160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dirty="0" smtClean="0">
                <a:solidFill>
                  <a:srgbClr val="FF0000"/>
                </a:solidFill>
              </a:rPr>
              <a:t>발생 원인 분석</a:t>
            </a:r>
            <a:endParaRPr lang="en-US" altLang="ko-KR" sz="1600" dirty="0" smtClean="0">
              <a:solidFill>
                <a:srgbClr val="FF0000"/>
              </a:solidFill>
            </a:endParaRPr>
          </a:p>
          <a:p>
            <a:endParaRPr lang="en-US" altLang="ko-KR" sz="1600" dirty="0" smtClean="0"/>
          </a:p>
          <a:p>
            <a:pPr marL="342900" indent="-342900">
              <a:buAutoNum type="arabicPeriod"/>
            </a:pPr>
            <a:r>
              <a:rPr lang="ko-KR" altLang="en-US" sz="1200" dirty="0" smtClean="0"/>
              <a:t>데이터 </a:t>
            </a:r>
            <a:r>
              <a:rPr lang="ko-KR" altLang="en-US" sz="1200" dirty="0"/>
              <a:t>불</a:t>
            </a:r>
            <a:r>
              <a:rPr lang="ko-KR" altLang="en-US" sz="1200" dirty="0" smtClean="0"/>
              <a:t>균형 문제</a:t>
            </a:r>
            <a:endParaRPr lang="en-US" altLang="ko-KR" sz="1200" dirty="0" smtClean="0"/>
          </a:p>
          <a:p>
            <a:pPr marL="342900" indent="-342900">
              <a:buAutoNum type="arabicPeriod"/>
            </a:pPr>
            <a:r>
              <a:rPr lang="en-US" altLang="ko-KR" sz="1200" dirty="0" smtClean="0"/>
              <a:t>Feature</a:t>
            </a:r>
            <a:r>
              <a:rPr lang="ko-KR" altLang="en-US" sz="1200" dirty="0" smtClean="0"/>
              <a:t>만으로는 항만 대기</a:t>
            </a:r>
            <a:r>
              <a:rPr lang="en-US" altLang="ko-KR" sz="1200" dirty="0" smtClean="0"/>
              <a:t>/</a:t>
            </a:r>
            <a:r>
              <a:rPr lang="ko-KR" altLang="en-US" sz="1200" dirty="0" smtClean="0"/>
              <a:t>정박 혼잡 복잡한 현상 설명의 어려움</a:t>
            </a:r>
            <a:endParaRPr lang="en-US" altLang="ko-KR" sz="1200" dirty="0" smtClean="0"/>
          </a:p>
          <a:p>
            <a:pPr marL="342900" indent="-342900">
              <a:buAutoNum type="arabicPeriod"/>
            </a:pPr>
            <a:r>
              <a:rPr lang="ko-KR" altLang="en-US" sz="1200" dirty="0" smtClean="0"/>
              <a:t>풍속</a:t>
            </a:r>
            <a:r>
              <a:rPr lang="en-US" altLang="ko-KR" sz="1200" dirty="0" smtClean="0"/>
              <a:t>/</a:t>
            </a:r>
            <a:r>
              <a:rPr lang="ko-KR" altLang="en-US" sz="1200" dirty="0" smtClean="0"/>
              <a:t>날씨</a:t>
            </a:r>
            <a:r>
              <a:rPr lang="en-US" altLang="ko-KR" sz="1200" dirty="0" smtClean="0"/>
              <a:t>/</a:t>
            </a:r>
            <a:r>
              <a:rPr lang="ko-KR" altLang="en-US" sz="1200" dirty="0" smtClean="0"/>
              <a:t>수용 능력 등 요소 분석 필요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2882494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0" y="5143500"/>
            <a:ext cx="18300700" cy="51689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00" y="571500"/>
            <a:ext cx="17043400" cy="9156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7600" y="419100"/>
            <a:ext cx="2832100" cy="14986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511300" y="787400"/>
            <a:ext cx="2044700" cy="647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en-US" sz="1900" b="0" i="0" u="none" strike="noStrike" spc="100" dirty="0">
                <a:solidFill>
                  <a:srgbClr val="FFFFFF"/>
                </a:solidFill>
                <a:latin typeface="Pretendard Medium"/>
              </a:rPr>
              <a:t>Chapter</a:t>
            </a:r>
          </a:p>
          <a:p>
            <a:pPr lvl="0" algn="ctr">
              <a:lnSpc>
                <a:spcPct val="107899"/>
              </a:lnSpc>
            </a:pPr>
            <a:r>
              <a:rPr lang="en-US" sz="1900" b="0" i="0" u="none" strike="noStrike" spc="100" dirty="0" smtClean="0">
                <a:solidFill>
                  <a:srgbClr val="FFFFFF"/>
                </a:solidFill>
                <a:latin typeface="Pretendard Medium"/>
              </a:rPr>
              <a:t>05</a:t>
            </a:r>
            <a:endParaRPr lang="en-US" sz="1900" b="0" i="0" u="none" strike="noStrike" spc="100" dirty="0">
              <a:solidFill>
                <a:srgbClr val="FFFFFF"/>
              </a:solidFill>
              <a:latin typeface="Pretendard Medium"/>
            </a:endParaRP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300" y="5143500"/>
            <a:ext cx="17043400" cy="12700"/>
          </a:xfrm>
          <a:prstGeom prst="rect">
            <a:avLst/>
          </a:prstGeom>
        </p:spPr>
      </p:pic>
      <p:sp>
        <p:nvSpPr>
          <p:cNvPr id="27" name="TextBox 27"/>
          <p:cNvSpPr txBox="1"/>
          <p:nvPr/>
        </p:nvSpPr>
        <p:spPr>
          <a:xfrm>
            <a:off x="4406900" y="1828800"/>
            <a:ext cx="94742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5500" dirty="0" smtClean="0">
                <a:solidFill>
                  <a:srgbClr val="00074E"/>
                </a:solidFill>
                <a:ea typeface="Pretendard SemiBold"/>
              </a:rPr>
              <a:t>분석 결과</a:t>
            </a:r>
            <a:endParaRPr lang="ko-KR" sz="5500" b="0" i="0" u="none" strike="noStrike" dirty="0">
              <a:solidFill>
                <a:srgbClr val="00074E"/>
              </a:solidFill>
              <a:ea typeface="Pretendard SemiBold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200" y="3175000"/>
            <a:ext cx="10977980" cy="5334000"/>
          </a:xfrm>
          <a:prstGeom prst="rect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28125" y="5689600"/>
            <a:ext cx="5502961" cy="3505200"/>
          </a:xfrm>
          <a:prstGeom prst="rect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041918" y="6591300"/>
            <a:ext cx="3800637" cy="2977105"/>
          </a:xfrm>
          <a:prstGeom prst="rect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7977163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0" y="5143500"/>
            <a:ext cx="18300700" cy="51689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00" y="419100"/>
            <a:ext cx="17043400" cy="9156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7600" y="419100"/>
            <a:ext cx="2832100" cy="14986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511300" y="787400"/>
            <a:ext cx="2044700" cy="647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en-US" sz="1900" b="0" i="0" u="none" strike="noStrike" spc="100" dirty="0">
                <a:solidFill>
                  <a:srgbClr val="FFFFFF"/>
                </a:solidFill>
                <a:latin typeface="Pretendard Medium"/>
              </a:rPr>
              <a:t>Chapter</a:t>
            </a:r>
          </a:p>
          <a:p>
            <a:pPr lvl="0" algn="ctr">
              <a:lnSpc>
                <a:spcPct val="107899"/>
              </a:lnSpc>
            </a:pPr>
            <a:r>
              <a:rPr lang="en-US" sz="1900" b="0" i="0" u="none" strike="noStrike" spc="100" dirty="0" smtClean="0">
                <a:solidFill>
                  <a:srgbClr val="FFFFFF"/>
                </a:solidFill>
                <a:latin typeface="Pretendard Medium"/>
              </a:rPr>
              <a:t>06</a:t>
            </a:r>
            <a:endParaRPr lang="en-US" sz="1900" b="0" i="0" u="none" strike="noStrike" spc="100" dirty="0">
              <a:solidFill>
                <a:srgbClr val="FFFFFF"/>
              </a:solidFill>
              <a:latin typeface="Pretendard Medium"/>
            </a:endParaRP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300" y="5511800"/>
            <a:ext cx="17043400" cy="12700"/>
          </a:xfrm>
          <a:prstGeom prst="rect">
            <a:avLst/>
          </a:prstGeom>
        </p:spPr>
      </p:pic>
      <p:sp>
        <p:nvSpPr>
          <p:cNvPr id="27" name="TextBox 27"/>
          <p:cNvSpPr txBox="1"/>
          <p:nvPr/>
        </p:nvSpPr>
        <p:spPr>
          <a:xfrm>
            <a:off x="4406900" y="2565400"/>
            <a:ext cx="94742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5500" dirty="0" smtClean="0">
                <a:solidFill>
                  <a:srgbClr val="00074E"/>
                </a:solidFill>
                <a:ea typeface="Pretendard SemiBold"/>
              </a:rPr>
              <a:t>결론 및 향후 과제</a:t>
            </a:r>
            <a:endParaRPr lang="ko-KR" sz="5500" b="0" i="0" u="none" strike="noStrike" dirty="0">
              <a:solidFill>
                <a:srgbClr val="00074E"/>
              </a:solidFill>
              <a:ea typeface="Pretendard SemiBold"/>
            </a:endParaRPr>
          </a:p>
        </p:txBody>
      </p:sp>
      <p:sp>
        <p:nvSpPr>
          <p:cNvPr id="33" name="TextBox 16"/>
          <p:cNvSpPr txBox="1"/>
          <p:nvPr/>
        </p:nvSpPr>
        <p:spPr>
          <a:xfrm>
            <a:off x="1600200" y="5829300"/>
            <a:ext cx="4787900" cy="698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285750" lvl="0" indent="-285750" algn="l">
              <a:lnSpc>
                <a:spcPct val="141100"/>
              </a:lnSpc>
              <a:buFontTx/>
              <a:buChar char="-"/>
            </a:pPr>
            <a:r>
              <a:rPr lang="en-US" dirty="0" smtClean="0">
                <a:solidFill>
                  <a:srgbClr val="2C2C2C"/>
                </a:solidFill>
                <a:ea typeface="Pretendard Regular"/>
              </a:rPr>
              <a:t>AIS </a:t>
            </a:r>
            <a:r>
              <a:rPr lang="ko-KR" altLang="en-US" dirty="0" smtClean="0">
                <a:solidFill>
                  <a:srgbClr val="2C2C2C"/>
                </a:solidFill>
                <a:ea typeface="Pretendard Regular"/>
              </a:rPr>
              <a:t>데이터 기반 선박 행동 패턴 분석 자동화 성공</a:t>
            </a:r>
            <a:endParaRPr lang="en-US" altLang="ko-KR" dirty="0" smtClean="0">
              <a:solidFill>
                <a:srgbClr val="2C2C2C"/>
              </a:solidFill>
              <a:ea typeface="Pretendard Regular"/>
            </a:endParaRPr>
          </a:p>
          <a:p>
            <a:pPr marL="285750" lvl="0" indent="-285750" algn="l">
              <a:lnSpc>
                <a:spcPct val="141100"/>
              </a:lnSpc>
              <a:buFontTx/>
              <a:buChar char="-"/>
            </a:pPr>
            <a:r>
              <a:rPr lang="ko-KR" altLang="en-US" sz="1800" b="0" i="0" u="none" strike="noStrike" dirty="0" smtClean="0">
                <a:solidFill>
                  <a:srgbClr val="2C2C2C"/>
                </a:solidFill>
                <a:latin typeface="Pretendard Regular"/>
                <a:ea typeface="Pretendard Regular"/>
              </a:rPr>
              <a:t>체류시간 </a:t>
            </a:r>
            <a:r>
              <a:rPr lang="en-US" altLang="ko-KR" sz="1800" b="0" i="0" u="none" strike="noStrike" dirty="0" smtClean="0">
                <a:solidFill>
                  <a:srgbClr val="2C2C2C"/>
                </a:solidFill>
                <a:latin typeface="Pretendard Regular"/>
                <a:ea typeface="Pretendard Regular"/>
              </a:rPr>
              <a:t>&amp; </a:t>
            </a:r>
            <a:r>
              <a:rPr lang="ko-KR" altLang="en-US" sz="1800" b="0" i="0" u="none" strike="noStrike" dirty="0" smtClean="0">
                <a:solidFill>
                  <a:srgbClr val="2C2C2C"/>
                </a:solidFill>
                <a:latin typeface="Pretendard Regular"/>
                <a:ea typeface="Pretendard Regular"/>
              </a:rPr>
              <a:t>혼잡도 예측 모델 구축</a:t>
            </a:r>
            <a:endParaRPr lang="en-US" altLang="ko-KR" sz="1800" b="0" i="0" u="none" strike="noStrike" dirty="0" smtClean="0">
              <a:solidFill>
                <a:srgbClr val="2C2C2C"/>
              </a:solidFill>
              <a:latin typeface="Pretendard Regular"/>
              <a:ea typeface="Pretendard Regular"/>
            </a:endParaRPr>
          </a:p>
          <a:p>
            <a:pPr marL="285750" lvl="0" indent="-285750" algn="l">
              <a:lnSpc>
                <a:spcPct val="141100"/>
              </a:lnSpc>
              <a:buFontTx/>
              <a:buChar char="-"/>
            </a:pPr>
            <a:r>
              <a:rPr lang="en-US" dirty="0" smtClean="0">
                <a:solidFill>
                  <a:srgbClr val="2C2C2C"/>
                </a:solidFill>
                <a:latin typeface="Pretendard Regular"/>
                <a:ea typeface="Pretendard Regular"/>
              </a:rPr>
              <a:t>K-Means </a:t>
            </a:r>
            <a:r>
              <a:rPr lang="ko-KR" altLang="en-US" dirty="0" smtClean="0">
                <a:solidFill>
                  <a:srgbClr val="2C2C2C"/>
                </a:solidFill>
                <a:latin typeface="Pretendard Regular"/>
                <a:ea typeface="Pretendard Regular"/>
              </a:rPr>
              <a:t>기반 행동 유형 분류 가능</a:t>
            </a:r>
            <a:endParaRPr lang="en-US" altLang="ko-KR" dirty="0" smtClean="0">
              <a:solidFill>
                <a:srgbClr val="2C2C2C"/>
              </a:solidFill>
              <a:latin typeface="Pretendard Regular"/>
              <a:ea typeface="Pretendard Regular"/>
            </a:endParaRPr>
          </a:p>
          <a:p>
            <a:pPr marL="285750" lvl="0" indent="-285750" algn="l">
              <a:lnSpc>
                <a:spcPct val="141100"/>
              </a:lnSpc>
              <a:buFontTx/>
              <a:buChar char="-"/>
            </a:pPr>
            <a:r>
              <a:rPr lang="en-US" sz="1800" b="0" i="0" u="none" strike="noStrike" dirty="0" err="1" smtClean="0">
                <a:solidFill>
                  <a:srgbClr val="2C2C2C"/>
                </a:solidFill>
                <a:latin typeface="Pretendard Regular"/>
              </a:rPr>
              <a:t>RandomForest</a:t>
            </a:r>
            <a:r>
              <a:rPr lang="en-US" sz="1800" b="0" i="0" u="none" strike="noStrike" dirty="0" smtClean="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altLang="en-US" sz="1800" b="0" i="0" u="none" strike="noStrike" dirty="0" smtClean="0">
                <a:solidFill>
                  <a:srgbClr val="2C2C2C"/>
                </a:solidFill>
                <a:latin typeface="Pretendard Regular"/>
              </a:rPr>
              <a:t>모델이 회귀</a:t>
            </a:r>
            <a:r>
              <a:rPr lang="en-US" altLang="ko-KR" sz="1800" b="0" i="0" u="none" strike="noStrike" dirty="0" smtClean="0">
                <a:solidFill>
                  <a:srgbClr val="2C2C2C"/>
                </a:solidFill>
                <a:latin typeface="Pretendard Regular"/>
              </a:rPr>
              <a:t>·</a:t>
            </a:r>
            <a:r>
              <a:rPr lang="ko-KR" altLang="en-US" sz="1800" b="0" i="0" u="none" strike="noStrike" dirty="0" smtClean="0">
                <a:solidFill>
                  <a:srgbClr val="2C2C2C"/>
                </a:solidFill>
                <a:latin typeface="Pretendard Regular"/>
              </a:rPr>
              <a:t>분류</a:t>
            </a:r>
            <a:r>
              <a:rPr lang="en-US" altLang="ko-KR" sz="1800" b="0" i="0" u="none" strike="noStrike" dirty="0" smtClean="0">
                <a:solidFill>
                  <a:srgbClr val="2C2C2C"/>
                </a:solidFill>
                <a:latin typeface="Pretendard Regular"/>
              </a:rPr>
              <a:t>·</a:t>
            </a:r>
            <a:r>
              <a:rPr lang="ko-KR" altLang="en-US" sz="1800" b="0" i="0" u="none" strike="noStrike" dirty="0" smtClean="0">
                <a:solidFill>
                  <a:srgbClr val="2C2C2C"/>
                </a:solidFill>
                <a:latin typeface="Pretendard Regular"/>
              </a:rPr>
              <a:t>모두 우수한 성능 확인</a:t>
            </a:r>
            <a:endParaRPr lang="en-US" altLang="ko-KR" sz="1800" b="0" i="0" u="none" strike="noStrike" dirty="0" smtClean="0">
              <a:solidFill>
                <a:srgbClr val="2C2C2C"/>
              </a:solidFill>
              <a:latin typeface="Pretendard Regular"/>
            </a:endParaRPr>
          </a:p>
          <a:p>
            <a:pPr marL="285750" lvl="0" indent="-285750" algn="l">
              <a:lnSpc>
                <a:spcPct val="141100"/>
              </a:lnSpc>
              <a:buFontTx/>
              <a:buChar char="-"/>
            </a:pPr>
            <a:r>
              <a:rPr lang="ko-KR" altLang="en-US" dirty="0" smtClean="0">
                <a:solidFill>
                  <a:srgbClr val="2C2C2C"/>
                </a:solidFill>
                <a:latin typeface="Pretendard Regular"/>
              </a:rPr>
              <a:t>항만 운영 최적화 활용 가능성이 큼</a:t>
            </a:r>
            <a:endParaRPr lang="en-US" sz="1800" b="0" i="0" u="none" strike="noStrike" dirty="0">
              <a:solidFill>
                <a:srgbClr val="2C2C2C"/>
              </a:solidFill>
              <a:latin typeface="Pretendard Regular"/>
            </a:endParaRPr>
          </a:p>
        </p:txBody>
      </p:sp>
      <p:sp>
        <p:nvSpPr>
          <p:cNvPr id="35" name="TextBox 18"/>
          <p:cNvSpPr txBox="1"/>
          <p:nvPr/>
        </p:nvSpPr>
        <p:spPr>
          <a:xfrm>
            <a:off x="12157075" y="5892800"/>
            <a:ext cx="4744571" cy="698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285750" lvl="0" indent="-285750" algn="l">
              <a:lnSpc>
                <a:spcPct val="141100"/>
              </a:lnSpc>
              <a:buFontTx/>
              <a:buChar char="-"/>
            </a:pPr>
            <a:r>
              <a:rPr lang="en-US" altLang="ko-KR" sz="1800" b="0" i="0" u="none" strike="noStrike" dirty="0" smtClean="0">
                <a:solidFill>
                  <a:srgbClr val="2C2C2C"/>
                </a:solidFill>
                <a:ea typeface="Pretendard Regular"/>
              </a:rPr>
              <a:t>LSTM </a:t>
            </a:r>
            <a:r>
              <a:rPr lang="ko-KR" altLang="en-US" sz="1800" b="0" i="0" u="none" strike="noStrike" dirty="0" smtClean="0">
                <a:solidFill>
                  <a:srgbClr val="2C2C2C"/>
                </a:solidFill>
                <a:ea typeface="Pretendard Regular"/>
              </a:rPr>
              <a:t>기반 </a:t>
            </a:r>
            <a:r>
              <a:rPr lang="ko-KR" altLang="en-US" sz="1800" b="0" i="0" u="none" strike="noStrike" dirty="0" err="1" smtClean="0">
                <a:solidFill>
                  <a:srgbClr val="2C2C2C"/>
                </a:solidFill>
                <a:ea typeface="Pretendard Regular"/>
              </a:rPr>
              <a:t>시계열</a:t>
            </a:r>
            <a:r>
              <a:rPr lang="ko-KR" altLang="en-US" sz="1800" b="0" i="0" u="none" strike="noStrike" dirty="0" smtClean="0">
                <a:solidFill>
                  <a:srgbClr val="2C2C2C"/>
                </a:solidFill>
                <a:ea typeface="Pretendard Regular"/>
              </a:rPr>
              <a:t> 예측 모델 도입</a:t>
            </a:r>
            <a:endParaRPr lang="en-US" altLang="ko-KR" sz="1800" b="0" i="0" u="none" strike="noStrike" dirty="0" smtClean="0">
              <a:solidFill>
                <a:srgbClr val="2C2C2C"/>
              </a:solidFill>
              <a:ea typeface="Pretendard Regular"/>
            </a:endParaRPr>
          </a:p>
          <a:p>
            <a:pPr marL="285750" lvl="0" indent="-285750" algn="l">
              <a:lnSpc>
                <a:spcPct val="141100"/>
              </a:lnSpc>
              <a:buFontTx/>
              <a:buChar char="-"/>
            </a:pPr>
            <a:r>
              <a:rPr lang="ko-KR" altLang="en-US" dirty="0" smtClean="0">
                <a:solidFill>
                  <a:srgbClr val="2C2C2C"/>
                </a:solidFill>
                <a:latin typeface="Pretendard Regular"/>
                <a:ea typeface="Pretendard Regular"/>
              </a:rPr>
              <a:t>다항 회귀 </a:t>
            </a:r>
            <a:r>
              <a:rPr lang="en-US" altLang="ko-KR" dirty="0" smtClean="0">
                <a:solidFill>
                  <a:srgbClr val="2C2C2C"/>
                </a:solidFill>
                <a:latin typeface="Pretendard Regular"/>
                <a:ea typeface="Pretendard Regular"/>
              </a:rPr>
              <a:t>/ Gradient Boosting / </a:t>
            </a:r>
            <a:r>
              <a:rPr lang="en-US" altLang="ko-KR" dirty="0" err="1" smtClean="0">
                <a:solidFill>
                  <a:srgbClr val="2C2C2C"/>
                </a:solidFill>
                <a:latin typeface="Pretendard Regular"/>
                <a:ea typeface="Pretendard Regular"/>
              </a:rPr>
              <a:t>XGBoost</a:t>
            </a:r>
            <a:r>
              <a:rPr lang="en-US" altLang="ko-KR" dirty="0" smtClean="0">
                <a:solidFill>
                  <a:srgbClr val="2C2C2C"/>
                </a:solidFill>
                <a:latin typeface="Pretendard Regular"/>
                <a:ea typeface="Pretendard Regular"/>
              </a:rPr>
              <a:t> </a:t>
            </a:r>
            <a:r>
              <a:rPr lang="ko-KR" altLang="en-US" dirty="0" smtClean="0">
                <a:solidFill>
                  <a:srgbClr val="2C2C2C"/>
                </a:solidFill>
                <a:latin typeface="Pretendard Regular"/>
                <a:ea typeface="Pretendard Regular"/>
              </a:rPr>
              <a:t>비교</a:t>
            </a:r>
            <a:endParaRPr lang="en-US" altLang="ko-KR" dirty="0" smtClean="0">
              <a:solidFill>
                <a:srgbClr val="2C2C2C"/>
              </a:solidFill>
              <a:latin typeface="Pretendard Regular"/>
              <a:ea typeface="Pretendard Regular"/>
            </a:endParaRPr>
          </a:p>
          <a:p>
            <a:pPr marL="285750" lvl="0" indent="-285750" algn="l">
              <a:lnSpc>
                <a:spcPct val="141100"/>
              </a:lnSpc>
              <a:buFontTx/>
              <a:buChar char="-"/>
            </a:pPr>
            <a:r>
              <a:rPr lang="en-US" altLang="ko-KR" dirty="0" smtClean="0">
                <a:solidFill>
                  <a:srgbClr val="2C2C2C"/>
                </a:solidFill>
                <a:latin typeface="Pretendard Regular"/>
                <a:ea typeface="Pretendard Regular"/>
              </a:rPr>
              <a:t>AIS + </a:t>
            </a:r>
            <a:r>
              <a:rPr lang="ko-KR" altLang="en-US" dirty="0" smtClean="0">
                <a:solidFill>
                  <a:srgbClr val="2C2C2C"/>
                </a:solidFill>
                <a:latin typeface="Pretendard Regular"/>
                <a:ea typeface="Pretendard Regular"/>
              </a:rPr>
              <a:t>기성 </a:t>
            </a:r>
            <a:r>
              <a:rPr lang="en-US" altLang="ko-KR" dirty="0" smtClean="0">
                <a:solidFill>
                  <a:srgbClr val="2C2C2C"/>
                </a:solidFill>
                <a:latin typeface="Pretendard Regular"/>
                <a:ea typeface="Pretendard Regular"/>
              </a:rPr>
              <a:t>+ </a:t>
            </a:r>
            <a:r>
              <a:rPr lang="ko-KR" altLang="en-US" dirty="0" smtClean="0">
                <a:solidFill>
                  <a:srgbClr val="2C2C2C"/>
                </a:solidFill>
                <a:latin typeface="Pretendard Regular"/>
                <a:ea typeface="Pretendard Regular"/>
              </a:rPr>
              <a:t>항만 스</a:t>
            </a:r>
            <a:r>
              <a:rPr lang="ko-KR" altLang="en-US" dirty="0">
                <a:solidFill>
                  <a:srgbClr val="2C2C2C"/>
                </a:solidFill>
                <a:latin typeface="Pretendard Regular"/>
                <a:ea typeface="Pretendard Regular"/>
              </a:rPr>
              <a:t>케</a:t>
            </a:r>
            <a:r>
              <a:rPr lang="ko-KR" altLang="en-US" dirty="0" smtClean="0">
                <a:solidFill>
                  <a:srgbClr val="2C2C2C"/>
                </a:solidFill>
                <a:latin typeface="Pretendard Regular"/>
                <a:ea typeface="Pretendard Regular"/>
              </a:rPr>
              <a:t>줄 통합 </a:t>
            </a:r>
            <a:r>
              <a:rPr lang="en-US" altLang="ko-KR" dirty="0" smtClean="0">
                <a:solidFill>
                  <a:srgbClr val="2C2C2C"/>
                </a:solidFill>
                <a:latin typeface="Pretendard Regular"/>
                <a:ea typeface="Pretendard Regular"/>
              </a:rPr>
              <a:t>Feature </a:t>
            </a:r>
            <a:r>
              <a:rPr lang="ko-KR" altLang="en-US" dirty="0" smtClean="0">
                <a:solidFill>
                  <a:srgbClr val="2C2C2C"/>
                </a:solidFill>
                <a:latin typeface="Pretendard Regular"/>
                <a:ea typeface="Pretendard Regular"/>
              </a:rPr>
              <a:t>확장</a:t>
            </a:r>
            <a:endParaRPr lang="en-US" altLang="ko-KR" dirty="0" smtClean="0">
              <a:solidFill>
                <a:srgbClr val="2C2C2C"/>
              </a:solidFill>
              <a:latin typeface="Pretendard Regular"/>
              <a:ea typeface="Pretendard Regular"/>
            </a:endParaRPr>
          </a:p>
          <a:p>
            <a:pPr marL="285750" lvl="0" indent="-285750" algn="l">
              <a:lnSpc>
                <a:spcPct val="141100"/>
              </a:lnSpc>
              <a:buFontTx/>
              <a:buChar char="-"/>
            </a:pPr>
            <a:r>
              <a:rPr lang="ko-KR" altLang="en-US" dirty="0" smtClean="0">
                <a:solidFill>
                  <a:srgbClr val="2C2C2C"/>
                </a:solidFill>
                <a:latin typeface="Pretendard Regular"/>
                <a:ea typeface="Pretendard Regular"/>
              </a:rPr>
              <a:t>항만 디지털트윈과 연계한 실시간 예측 시스템 구축</a:t>
            </a:r>
            <a:endParaRPr lang="en-US" altLang="ko-KR" dirty="0" smtClean="0">
              <a:solidFill>
                <a:srgbClr val="2C2C2C"/>
              </a:solidFill>
              <a:latin typeface="Pretendard Regular"/>
              <a:ea typeface="Pretendard Regular"/>
            </a:endParaRPr>
          </a:p>
          <a:p>
            <a:pPr marL="285750" lvl="0" indent="-285750" algn="l">
              <a:lnSpc>
                <a:spcPct val="141100"/>
              </a:lnSpc>
              <a:buFontTx/>
              <a:buChar char="-"/>
            </a:pPr>
            <a:endParaRPr lang="en-US" altLang="ko-KR" dirty="0" smtClean="0">
              <a:solidFill>
                <a:srgbClr val="2C2C2C"/>
              </a:solidFill>
              <a:latin typeface="Pretendard Regular"/>
              <a:ea typeface="Pretendard Regular"/>
            </a:endParaRPr>
          </a:p>
          <a:p>
            <a:pPr marL="285750" lvl="0" indent="-285750" algn="l">
              <a:lnSpc>
                <a:spcPct val="141100"/>
              </a:lnSpc>
              <a:buFontTx/>
              <a:buChar char="-"/>
            </a:pPr>
            <a:endParaRPr lang="en-US" sz="1800" b="0" i="0" u="none" strike="noStrike" dirty="0">
              <a:solidFill>
                <a:srgbClr val="2C2C2C"/>
              </a:solidFill>
              <a:latin typeface="Pretendard Regular"/>
            </a:endParaRPr>
          </a:p>
        </p:txBody>
      </p:sp>
      <p:sp>
        <p:nvSpPr>
          <p:cNvPr id="37" name="TextBox 20"/>
          <p:cNvSpPr txBox="1"/>
          <p:nvPr/>
        </p:nvSpPr>
        <p:spPr>
          <a:xfrm>
            <a:off x="6985000" y="5829300"/>
            <a:ext cx="4127500" cy="698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285750" lvl="0" indent="-285750" algn="l">
              <a:lnSpc>
                <a:spcPct val="141100"/>
              </a:lnSpc>
              <a:buFontTx/>
              <a:buChar char="-"/>
            </a:pPr>
            <a:r>
              <a:rPr lang="en-US" altLang="ko-KR" sz="1800" b="0" i="0" u="none" strike="noStrike" dirty="0" smtClean="0">
                <a:solidFill>
                  <a:srgbClr val="2C2C2C"/>
                </a:solidFill>
                <a:ea typeface="Pretendard Regular"/>
              </a:rPr>
              <a:t>AIS </a:t>
            </a:r>
            <a:r>
              <a:rPr lang="ko-KR" altLang="en-US" sz="1800" b="0" i="0" u="none" strike="noStrike" dirty="0" smtClean="0">
                <a:solidFill>
                  <a:srgbClr val="2C2C2C"/>
                </a:solidFill>
                <a:ea typeface="Pretendard Regular"/>
              </a:rPr>
              <a:t>데이터 수집 단위 시간의 불규칙성</a:t>
            </a:r>
            <a:endParaRPr lang="en-US" altLang="ko-KR" sz="1800" b="0" i="0" u="none" strike="noStrike" dirty="0" smtClean="0">
              <a:solidFill>
                <a:srgbClr val="2C2C2C"/>
              </a:solidFill>
              <a:ea typeface="Pretendard Regular"/>
            </a:endParaRPr>
          </a:p>
          <a:p>
            <a:pPr marL="285750" lvl="0" indent="-285750" algn="l">
              <a:lnSpc>
                <a:spcPct val="141100"/>
              </a:lnSpc>
              <a:buFontTx/>
              <a:buChar char="-"/>
            </a:pPr>
            <a:r>
              <a:rPr lang="ko-KR" altLang="en-US" dirty="0" smtClean="0">
                <a:solidFill>
                  <a:srgbClr val="2C2C2C"/>
                </a:solidFill>
                <a:latin typeface="Pretendard Regular"/>
                <a:ea typeface="Pretendard Regular"/>
              </a:rPr>
              <a:t>풍향</a:t>
            </a:r>
            <a:r>
              <a:rPr lang="en-US" altLang="ko-KR" dirty="0" smtClean="0">
                <a:solidFill>
                  <a:srgbClr val="2C2C2C"/>
                </a:solidFill>
                <a:latin typeface="Pretendard Regular"/>
                <a:ea typeface="Pretendard Regular"/>
              </a:rPr>
              <a:t>·</a:t>
            </a:r>
            <a:r>
              <a:rPr lang="ko-KR" altLang="en-US" dirty="0" smtClean="0">
                <a:solidFill>
                  <a:srgbClr val="2C2C2C"/>
                </a:solidFill>
                <a:latin typeface="Pretendard Regular"/>
                <a:ea typeface="Pretendard Regular"/>
              </a:rPr>
              <a:t>조류</a:t>
            </a:r>
            <a:r>
              <a:rPr lang="en-US" altLang="ko-KR" dirty="0" smtClean="0">
                <a:solidFill>
                  <a:srgbClr val="2C2C2C"/>
                </a:solidFill>
                <a:latin typeface="Pretendard Regular"/>
                <a:ea typeface="Pretendard Regular"/>
              </a:rPr>
              <a:t>·</a:t>
            </a:r>
            <a:r>
              <a:rPr lang="ko-KR" altLang="en-US" dirty="0" smtClean="0">
                <a:solidFill>
                  <a:srgbClr val="2C2C2C"/>
                </a:solidFill>
                <a:latin typeface="Pretendard Regular"/>
                <a:ea typeface="Pretendard Regular"/>
              </a:rPr>
              <a:t>기상정보 등 외부 영향 </a:t>
            </a:r>
            <a:r>
              <a:rPr lang="ko-KR" altLang="en-US" dirty="0" err="1" smtClean="0">
                <a:solidFill>
                  <a:srgbClr val="2C2C2C"/>
                </a:solidFill>
                <a:latin typeface="Pretendard Regular"/>
                <a:ea typeface="Pretendard Regular"/>
              </a:rPr>
              <a:t>미반영</a:t>
            </a:r>
            <a:endParaRPr lang="en-US" altLang="ko-KR" dirty="0" smtClean="0">
              <a:solidFill>
                <a:srgbClr val="2C2C2C"/>
              </a:solidFill>
              <a:latin typeface="Pretendard Regular"/>
              <a:ea typeface="Pretendard Regular"/>
            </a:endParaRPr>
          </a:p>
          <a:p>
            <a:pPr marL="285750" lvl="0" indent="-285750" algn="l">
              <a:lnSpc>
                <a:spcPct val="141100"/>
              </a:lnSpc>
              <a:buFontTx/>
              <a:buChar char="-"/>
            </a:pPr>
            <a:r>
              <a:rPr lang="ko-KR" altLang="en-US" sz="1800" b="0" i="0" u="none" strike="noStrike" dirty="0" smtClean="0">
                <a:solidFill>
                  <a:srgbClr val="2C2C2C"/>
                </a:solidFill>
                <a:latin typeface="Pretendard Regular"/>
                <a:ea typeface="Pretendard Regular"/>
              </a:rPr>
              <a:t>최신 데이터 실시간 연동 </a:t>
            </a:r>
            <a:r>
              <a:rPr lang="ko-KR" altLang="en-US" sz="1800" b="0" i="0" u="none" strike="noStrike" dirty="0" err="1" smtClean="0">
                <a:solidFill>
                  <a:srgbClr val="2C2C2C"/>
                </a:solidFill>
                <a:latin typeface="Pretendard Regular"/>
                <a:ea typeface="Pretendard Regular"/>
              </a:rPr>
              <a:t>미구현</a:t>
            </a:r>
            <a:endParaRPr lang="en-US" sz="1800" b="0" i="0" u="none" strike="noStrike" dirty="0">
              <a:solidFill>
                <a:srgbClr val="2C2C2C"/>
              </a:solidFill>
              <a:latin typeface="Pretendard Regular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504950" y="4203700"/>
            <a:ext cx="5128747" cy="1282700"/>
          </a:xfrm>
          <a:prstGeom prst="rect">
            <a:avLst/>
          </a:prstGeom>
          <a:solidFill>
            <a:srgbClr val="4A5B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/>
          <p:cNvSpPr/>
          <p:nvPr/>
        </p:nvSpPr>
        <p:spPr>
          <a:xfrm>
            <a:off x="6705600" y="4203700"/>
            <a:ext cx="5128747" cy="1282700"/>
          </a:xfrm>
          <a:prstGeom prst="rect">
            <a:avLst/>
          </a:prstGeom>
          <a:solidFill>
            <a:srgbClr val="8F9C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/>
          <p:cNvSpPr/>
          <p:nvPr/>
        </p:nvSpPr>
        <p:spPr>
          <a:xfrm>
            <a:off x="11887200" y="4203700"/>
            <a:ext cx="5128747" cy="1282700"/>
          </a:xfrm>
          <a:prstGeom prst="rect">
            <a:avLst/>
          </a:prstGeom>
          <a:solidFill>
            <a:srgbClr val="ABAB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22"/>
          <p:cNvSpPr txBox="1"/>
          <p:nvPr/>
        </p:nvSpPr>
        <p:spPr>
          <a:xfrm>
            <a:off x="8595673" y="4625975"/>
            <a:ext cx="13589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altLang="en-US" sz="2200" b="0" i="0" u="none" strike="noStrike" dirty="0" smtClean="0">
                <a:solidFill>
                  <a:srgbClr val="FFFFFF"/>
                </a:solidFill>
                <a:ea typeface="Pretendard SemiBold"/>
              </a:rPr>
              <a:t>한계점 분석</a:t>
            </a:r>
            <a:endParaRPr lang="en-US" sz="2200" b="0" i="0" u="none" strike="noStrike" dirty="0">
              <a:solidFill>
                <a:srgbClr val="FFFFFF"/>
              </a:solidFill>
              <a:latin typeface="Pretendard SemiBold"/>
            </a:endParaRPr>
          </a:p>
        </p:txBody>
      </p:sp>
      <p:sp>
        <p:nvSpPr>
          <p:cNvPr id="40" name="TextBox 23"/>
          <p:cNvSpPr txBox="1"/>
          <p:nvPr/>
        </p:nvSpPr>
        <p:spPr>
          <a:xfrm>
            <a:off x="13261875" y="4625975"/>
            <a:ext cx="2407091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altLang="en-US" sz="2200" b="0" i="0" u="none" strike="noStrike" dirty="0" smtClean="0">
                <a:solidFill>
                  <a:srgbClr val="FFFFFF"/>
                </a:solidFill>
                <a:ea typeface="Pretendard SemiBold"/>
              </a:rPr>
              <a:t>향후 연구 </a:t>
            </a:r>
            <a:r>
              <a:rPr lang="en-US" altLang="ko-KR" sz="2200" b="0" i="0" u="none" strike="noStrike" dirty="0" smtClean="0">
                <a:solidFill>
                  <a:srgbClr val="FFFFFF"/>
                </a:solidFill>
                <a:ea typeface="Pretendard SemiBold"/>
              </a:rPr>
              <a:t>/ </a:t>
            </a:r>
            <a:r>
              <a:rPr lang="ko-KR" altLang="en-US" sz="2200" b="0" i="0" u="none" strike="noStrike" dirty="0" smtClean="0">
                <a:solidFill>
                  <a:srgbClr val="FFFFFF"/>
                </a:solidFill>
                <a:ea typeface="Pretendard SemiBold"/>
              </a:rPr>
              <a:t>개선 방향</a:t>
            </a:r>
            <a:endParaRPr lang="en-US" sz="2200" b="0" i="0" u="none" strike="noStrike" dirty="0">
              <a:solidFill>
                <a:srgbClr val="FFFFFF"/>
              </a:solidFill>
              <a:latin typeface="Pretendard SemiBold"/>
            </a:endParaRPr>
          </a:p>
        </p:txBody>
      </p:sp>
      <p:pic>
        <p:nvPicPr>
          <p:cNvPr id="26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84256" y="4460875"/>
            <a:ext cx="711200" cy="711200"/>
          </a:xfrm>
          <a:prstGeom prst="rect">
            <a:avLst/>
          </a:prstGeom>
        </p:spPr>
      </p:pic>
      <p:pic>
        <p:nvPicPr>
          <p:cNvPr id="25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960726" y="4460875"/>
            <a:ext cx="711200" cy="711200"/>
          </a:xfrm>
          <a:prstGeom prst="rect">
            <a:avLst/>
          </a:prstGeom>
        </p:spPr>
      </p:pic>
      <p:pic>
        <p:nvPicPr>
          <p:cNvPr id="28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745227" y="4464050"/>
            <a:ext cx="711200" cy="711200"/>
          </a:xfrm>
          <a:prstGeom prst="rect">
            <a:avLst/>
          </a:prstGeom>
        </p:spPr>
      </p:pic>
      <p:sp>
        <p:nvSpPr>
          <p:cNvPr id="38" name="TextBox 21"/>
          <p:cNvSpPr txBox="1"/>
          <p:nvPr/>
        </p:nvSpPr>
        <p:spPr>
          <a:xfrm>
            <a:off x="2958357" y="4625975"/>
            <a:ext cx="2221931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altLang="en-US" sz="2200" b="0" i="0" u="none" strike="noStrike" dirty="0" smtClean="0">
                <a:solidFill>
                  <a:srgbClr val="FFFFFF"/>
                </a:solidFill>
                <a:ea typeface="Pretendard SemiBold"/>
              </a:rPr>
              <a:t>프로젝트 결론 요약</a:t>
            </a:r>
            <a:endParaRPr lang="en-US" sz="2200" b="0" i="0" u="none" strike="noStrike" dirty="0">
              <a:solidFill>
                <a:srgbClr val="FFFFFF"/>
              </a:solidFill>
              <a:latin typeface="Pretendard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30734015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0" y="5143500"/>
            <a:ext cx="18300700" cy="51689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00" y="571500"/>
            <a:ext cx="17043400" cy="9144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8200" y="3962400"/>
            <a:ext cx="2667000" cy="127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8242300" y="3454400"/>
            <a:ext cx="5588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en-US" sz="3200" b="0" i="0" u="none" strike="noStrike">
                <a:solidFill>
                  <a:srgbClr val="4A5BA3"/>
                </a:solidFill>
                <a:latin typeface="Pretendard Medium"/>
              </a:rPr>
              <a:t>01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251700" y="4152900"/>
            <a:ext cx="2540000" cy="787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ko-KR" altLang="en-US" sz="3200" dirty="0" smtClean="0">
                <a:solidFill>
                  <a:srgbClr val="00074E"/>
                </a:solidFill>
                <a:ea typeface="Pretendard SemiBold"/>
              </a:rPr>
              <a:t>프로젝트 목적</a:t>
            </a:r>
            <a:endParaRPr lang="ko-KR" sz="3200" b="0" i="0" u="none" strike="noStrike" dirty="0">
              <a:solidFill>
                <a:srgbClr val="00074E"/>
              </a:solidFill>
              <a:ea typeface="Pretendard SemiBold"/>
            </a:endParaRP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1300" y="3962400"/>
            <a:ext cx="2667000" cy="127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1455400" y="3454400"/>
            <a:ext cx="5588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en-US" sz="3200" b="0" i="0" u="none" strike="noStrike">
                <a:solidFill>
                  <a:srgbClr val="4A5BA3"/>
                </a:solidFill>
                <a:latin typeface="Pretendard Medium"/>
              </a:rPr>
              <a:t>02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642600" y="4152900"/>
            <a:ext cx="2197100" cy="787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ko-KR" altLang="en-US" sz="3200" b="1" dirty="0" smtClean="0">
                <a:solidFill>
                  <a:srgbClr val="00074E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사용 데이터</a:t>
            </a:r>
            <a:endParaRPr lang="ko-KR" sz="3200" b="1" i="0" u="none" strike="noStrike" dirty="0">
              <a:solidFill>
                <a:srgbClr val="00074E"/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pic>
        <p:nvPicPr>
          <p:cNvPr id="21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14400" y="3962400"/>
            <a:ext cx="2667000" cy="12700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>
            <a:off x="14668500" y="3454400"/>
            <a:ext cx="5588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en-US" sz="3200" b="0" i="0" u="none" strike="noStrike">
                <a:solidFill>
                  <a:srgbClr val="4A5BA3"/>
                </a:solidFill>
                <a:latin typeface="Pretendard Medium"/>
              </a:rPr>
              <a:t>03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3855700" y="4152900"/>
            <a:ext cx="2197100" cy="787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ko-KR" altLang="en-US" sz="3200" b="0" i="0" u="none" strike="noStrike" dirty="0" smtClean="0">
                <a:solidFill>
                  <a:srgbClr val="00074E"/>
                </a:solidFill>
                <a:ea typeface="Pretendard SemiBold"/>
              </a:rPr>
              <a:t>데이터 </a:t>
            </a:r>
            <a:r>
              <a:rPr lang="ko-KR" altLang="en-US" sz="3200" dirty="0" smtClean="0">
                <a:solidFill>
                  <a:srgbClr val="00074E"/>
                </a:solidFill>
                <a:ea typeface="Pretendard SemiBold"/>
              </a:rPr>
              <a:t>전처리</a:t>
            </a:r>
            <a:endParaRPr lang="ko-KR" sz="3200" b="0" i="0" u="none" strike="noStrike" dirty="0">
              <a:solidFill>
                <a:srgbClr val="00074E"/>
              </a:solidFill>
              <a:ea typeface="Pretendard SemiBold"/>
            </a:endParaRPr>
          </a:p>
        </p:txBody>
      </p:sp>
      <p:pic>
        <p:nvPicPr>
          <p:cNvPr id="30" name="Picture 3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7600" y="419100"/>
            <a:ext cx="2832100" cy="1498600"/>
          </a:xfrm>
          <a:prstGeom prst="rect">
            <a:avLst/>
          </a:prstGeom>
        </p:spPr>
      </p:pic>
      <p:sp>
        <p:nvSpPr>
          <p:cNvPr id="31" name="TextBox 31"/>
          <p:cNvSpPr txBox="1"/>
          <p:nvPr/>
        </p:nvSpPr>
        <p:spPr>
          <a:xfrm>
            <a:off x="1511300" y="787400"/>
            <a:ext cx="2044700" cy="647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en-US" sz="1900" b="0" i="0" u="none" strike="noStrike" spc="100" dirty="0" smtClean="0">
                <a:solidFill>
                  <a:srgbClr val="FFFFFF"/>
                </a:solidFill>
                <a:latin typeface="Pretendard Medium"/>
              </a:rPr>
              <a:t>PROJECT</a:t>
            </a:r>
          </a:p>
          <a:p>
            <a:pPr lvl="0" algn="ctr">
              <a:lnSpc>
                <a:spcPct val="107899"/>
              </a:lnSpc>
            </a:pPr>
            <a:r>
              <a:rPr lang="en-US" sz="1900" b="0" i="0" u="none" strike="noStrike" spc="100" dirty="0" smtClean="0">
                <a:solidFill>
                  <a:srgbClr val="FFFFFF"/>
                </a:solidFill>
                <a:latin typeface="Pretendard Medium"/>
              </a:rPr>
              <a:t>PLAN</a:t>
            </a:r>
            <a:endParaRPr lang="en-US" sz="1900" b="0" i="0" u="none" strike="noStrike" spc="100" dirty="0">
              <a:solidFill>
                <a:srgbClr val="FFFFFF"/>
              </a:solidFill>
              <a:latin typeface="Pretendard Medium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1460500" y="4584700"/>
            <a:ext cx="47244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6000" b="0" i="0" u="none" strike="noStrike">
                <a:solidFill>
                  <a:srgbClr val="00074E"/>
                </a:solidFill>
                <a:latin typeface="Pretendard SemiBold"/>
              </a:rPr>
              <a:t>CONTENTS</a:t>
            </a:r>
          </a:p>
        </p:txBody>
      </p:sp>
      <p:pic>
        <p:nvPicPr>
          <p:cNvPr id="1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8200" y="6223000"/>
            <a:ext cx="2667000" cy="12700"/>
          </a:xfrm>
          <a:prstGeom prst="rect">
            <a:avLst/>
          </a:prstGeom>
        </p:spPr>
      </p:pic>
      <p:sp>
        <p:nvSpPr>
          <p:cNvPr id="17" name="TextBox 6"/>
          <p:cNvSpPr txBox="1"/>
          <p:nvPr/>
        </p:nvSpPr>
        <p:spPr>
          <a:xfrm>
            <a:off x="8242300" y="5715000"/>
            <a:ext cx="5588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en-US" sz="3200" b="0" i="0" u="none" strike="noStrike" dirty="0" smtClean="0">
                <a:solidFill>
                  <a:srgbClr val="4A5BA3"/>
                </a:solidFill>
                <a:latin typeface="Pretendard Medium"/>
              </a:rPr>
              <a:t>04</a:t>
            </a:r>
            <a:endParaRPr lang="en-US" sz="3200" b="0" i="0" u="none" strike="noStrike" dirty="0">
              <a:solidFill>
                <a:srgbClr val="4A5BA3"/>
              </a:solidFill>
              <a:latin typeface="Pretendard Medium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7251700" y="6413500"/>
            <a:ext cx="2540000" cy="787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ko-KR" altLang="en-US" sz="3200" b="1" dirty="0">
                <a:solidFill>
                  <a:srgbClr val="00074E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예측 모델</a:t>
            </a:r>
            <a:endParaRPr lang="ko-KR" altLang="ko-KR" sz="3200" b="1" dirty="0">
              <a:solidFill>
                <a:srgbClr val="00074E"/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pic>
        <p:nvPicPr>
          <p:cNvPr id="19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1300" y="6223000"/>
            <a:ext cx="2667000" cy="12700"/>
          </a:xfrm>
          <a:prstGeom prst="rect">
            <a:avLst/>
          </a:prstGeom>
        </p:spPr>
      </p:pic>
      <p:sp>
        <p:nvSpPr>
          <p:cNvPr id="20" name="TextBox 14"/>
          <p:cNvSpPr txBox="1"/>
          <p:nvPr/>
        </p:nvSpPr>
        <p:spPr>
          <a:xfrm>
            <a:off x="11455400" y="5715000"/>
            <a:ext cx="5588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en-US" sz="3200" b="0" i="0" u="none" strike="noStrike" dirty="0" smtClean="0">
                <a:solidFill>
                  <a:srgbClr val="4A5BA3"/>
                </a:solidFill>
                <a:latin typeface="Pretendard Medium"/>
              </a:rPr>
              <a:t>05</a:t>
            </a:r>
            <a:endParaRPr lang="en-US" sz="3200" b="0" i="0" u="none" strike="noStrike" dirty="0">
              <a:solidFill>
                <a:srgbClr val="4A5BA3"/>
              </a:solidFill>
              <a:latin typeface="Pretendard Medium"/>
            </a:endParaRPr>
          </a:p>
        </p:txBody>
      </p:sp>
      <p:sp>
        <p:nvSpPr>
          <p:cNvPr id="24" name="TextBox 15"/>
          <p:cNvSpPr txBox="1"/>
          <p:nvPr/>
        </p:nvSpPr>
        <p:spPr>
          <a:xfrm>
            <a:off x="10642600" y="6413500"/>
            <a:ext cx="2197100" cy="787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ko-KR" altLang="en-US" sz="3200" b="1" dirty="0" smtClean="0">
                <a:solidFill>
                  <a:srgbClr val="00074E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분석 결과</a:t>
            </a:r>
            <a:endParaRPr lang="ko-KR" sz="3200" b="1" i="0" u="none" strike="noStrike" dirty="0">
              <a:solidFill>
                <a:srgbClr val="00074E"/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pic>
        <p:nvPicPr>
          <p:cNvPr id="25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14400" y="6223000"/>
            <a:ext cx="2667000" cy="12700"/>
          </a:xfrm>
          <a:prstGeom prst="rect">
            <a:avLst/>
          </a:prstGeom>
        </p:spPr>
      </p:pic>
      <p:sp>
        <p:nvSpPr>
          <p:cNvPr id="26" name="TextBox 22"/>
          <p:cNvSpPr txBox="1"/>
          <p:nvPr/>
        </p:nvSpPr>
        <p:spPr>
          <a:xfrm>
            <a:off x="14668500" y="5715000"/>
            <a:ext cx="5588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en-US" sz="3200" b="0" i="0" u="none" strike="noStrike" dirty="0" smtClean="0">
                <a:solidFill>
                  <a:srgbClr val="4A5BA3"/>
                </a:solidFill>
                <a:latin typeface="Pretendard Medium"/>
              </a:rPr>
              <a:t>06</a:t>
            </a:r>
            <a:endParaRPr lang="en-US" sz="3200" b="0" i="0" u="none" strike="noStrike" dirty="0">
              <a:solidFill>
                <a:srgbClr val="4A5BA3"/>
              </a:solidFill>
              <a:latin typeface="Pretendard Medium"/>
            </a:endParaRPr>
          </a:p>
        </p:txBody>
      </p:sp>
      <p:sp>
        <p:nvSpPr>
          <p:cNvPr id="27" name="TextBox 23"/>
          <p:cNvSpPr txBox="1"/>
          <p:nvPr/>
        </p:nvSpPr>
        <p:spPr>
          <a:xfrm>
            <a:off x="13855700" y="6413500"/>
            <a:ext cx="2197100" cy="787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ko-KR" altLang="en-US" sz="3200" b="0" i="0" u="none" strike="noStrike" dirty="0" smtClean="0">
                <a:solidFill>
                  <a:srgbClr val="00074E"/>
                </a:solidFill>
                <a:ea typeface="Pretendard SemiBold"/>
              </a:rPr>
              <a:t>결론</a:t>
            </a:r>
            <a:endParaRPr lang="ko-KR" sz="3200" b="0" i="0" u="none" strike="noStrike" dirty="0">
              <a:solidFill>
                <a:srgbClr val="00074E"/>
              </a:solidFill>
              <a:ea typeface="Pretendard SemiBol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0" y="5143500"/>
            <a:ext cx="18300700" cy="51689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00" y="571500"/>
            <a:ext cx="17043400" cy="9156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7600" y="419100"/>
            <a:ext cx="2832100" cy="14986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511300" y="787400"/>
            <a:ext cx="2044700" cy="647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en-US" sz="1900" b="0" i="0" u="none" strike="noStrike" spc="100" dirty="0">
                <a:solidFill>
                  <a:srgbClr val="FFFFFF"/>
                </a:solidFill>
                <a:latin typeface="Pretendard Medium"/>
              </a:rPr>
              <a:t>Chapter</a:t>
            </a:r>
          </a:p>
          <a:p>
            <a:pPr lvl="0" algn="ctr">
              <a:lnSpc>
                <a:spcPct val="107899"/>
              </a:lnSpc>
            </a:pPr>
            <a:r>
              <a:rPr lang="en-US" sz="1900" b="0" i="0" u="none" strike="noStrike" spc="100" dirty="0" smtClean="0">
                <a:solidFill>
                  <a:srgbClr val="FFFFFF"/>
                </a:solidFill>
                <a:latin typeface="Pretendard Medium"/>
              </a:rPr>
              <a:t>01</a:t>
            </a:r>
            <a:endParaRPr lang="en-US" sz="1900" b="0" i="0" u="none" strike="noStrike" spc="100" dirty="0">
              <a:solidFill>
                <a:srgbClr val="FFFFFF"/>
              </a:solidFill>
              <a:latin typeface="Pretendard Medium"/>
            </a:endParaRP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 rot="-5400000">
            <a:off x="6007100" y="-152400"/>
            <a:ext cx="1295400" cy="8483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-5400000">
            <a:off x="6007100" y="1308100"/>
            <a:ext cx="1295400" cy="8483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 rot="-5400000">
            <a:off x="6007100" y="2768600"/>
            <a:ext cx="1295400" cy="8483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5400000">
            <a:off x="6007100" y="4229100"/>
            <a:ext cx="1295400" cy="84836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>
            <a:alphaModFix amt="50000"/>
          </a:blip>
          <a:stretch>
            <a:fillRect/>
          </a:stretch>
        </p:blipFill>
        <p:spPr>
          <a:xfrm rot="5400000">
            <a:off x="9004300" y="5969000"/>
            <a:ext cx="4470400" cy="6350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090400" y="4432300"/>
            <a:ext cx="3759200" cy="37592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512800" y="5524500"/>
            <a:ext cx="901700" cy="9017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690100" y="3721100"/>
            <a:ext cx="762000" cy="7620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690100" y="8089900"/>
            <a:ext cx="762000" cy="7620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690100" y="6629400"/>
            <a:ext cx="762000" cy="7620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690100" y="5168900"/>
            <a:ext cx="762000" cy="7620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4">
            <a:alphaModFix amt="50000"/>
          </a:blip>
          <a:stretch>
            <a:fillRect/>
          </a:stretch>
        </p:blipFill>
        <p:spPr>
          <a:xfrm>
            <a:off x="10934700" y="5537200"/>
            <a:ext cx="596900" cy="127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4">
            <a:alphaModFix amt="50000"/>
          </a:blip>
          <a:stretch>
            <a:fillRect/>
          </a:stretch>
        </p:blipFill>
        <p:spPr>
          <a:xfrm>
            <a:off x="10922000" y="6997700"/>
            <a:ext cx="596900" cy="127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5">
            <a:alphaModFix amt="50000"/>
          </a:blip>
          <a:stretch>
            <a:fillRect/>
          </a:stretch>
        </p:blipFill>
        <p:spPr>
          <a:xfrm>
            <a:off x="11518900" y="6286500"/>
            <a:ext cx="571500" cy="12700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2959100" y="3759200"/>
            <a:ext cx="77089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altLang="en-US" sz="2100" b="0" i="0" u="none" strike="noStrike" dirty="0" smtClean="0">
                <a:solidFill>
                  <a:srgbClr val="00074E"/>
                </a:solidFill>
                <a:ea typeface="Pretendard SemiBold"/>
              </a:rPr>
              <a:t>항만 물류 운영에 핵심인 선박 입출항 패턴 분석</a:t>
            </a:r>
            <a:endParaRPr lang="en-US" sz="2100" b="0" i="0" u="none" strike="noStrike" dirty="0">
              <a:solidFill>
                <a:srgbClr val="00074E"/>
              </a:solidFill>
              <a:latin typeface="Pretendard SemiBold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2933700" y="4241800"/>
            <a:ext cx="57150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en-US" sz="1800" b="0" i="0" u="none" strike="noStrike" dirty="0">
                <a:solidFill>
                  <a:srgbClr val="2C2C2C"/>
                </a:solidFill>
                <a:latin typeface="Pretendard Regular"/>
              </a:rPr>
              <a:t>-  </a:t>
            </a:r>
            <a:r>
              <a:rPr lang="en-US" altLang="ko-KR" sz="1800" b="0" i="0" u="none" strike="noStrike" dirty="0" smtClean="0">
                <a:solidFill>
                  <a:srgbClr val="2C2C2C"/>
                </a:solidFill>
                <a:ea typeface="Pretendard Regular"/>
              </a:rPr>
              <a:t>AIS(Open Marine Traffic) </a:t>
            </a:r>
            <a:r>
              <a:rPr lang="ko-KR" altLang="en-US" dirty="0" smtClean="0">
                <a:solidFill>
                  <a:srgbClr val="2C2C2C"/>
                </a:solidFill>
                <a:ea typeface="Pretendard Regular"/>
              </a:rPr>
              <a:t>데이터 기반 패턴 분석</a:t>
            </a:r>
            <a:endParaRPr lang="en-US" sz="1800" b="0" i="0" u="none" strike="noStrike" dirty="0">
              <a:solidFill>
                <a:srgbClr val="2C2C2C"/>
              </a:solidFill>
              <a:latin typeface="Pretendard Regular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2933700" y="5664200"/>
            <a:ext cx="59817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en-US" sz="1800" b="0" i="0" u="none" strike="noStrike" dirty="0">
                <a:solidFill>
                  <a:srgbClr val="2C2C2C"/>
                </a:solidFill>
                <a:latin typeface="Pretendard Regular"/>
              </a:rPr>
              <a:t>-  </a:t>
            </a:r>
            <a:r>
              <a:rPr lang="ko-KR" altLang="en-US" sz="1800" b="0" i="0" u="none" strike="noStrike" dirty="0" smtClean="0">
                <a:solidFill>
                  <a:srgbClr val="2C2C2C"/>
                </a:solidFill>
                <a:ea typeface="Pretendard Regular"/>
              </a:rPr>
              <a:t>항만 접근 패턴 이해</a:t>
            </a:r>
            <a:r>
              <a:rPr lang="en-US" altLang="ko-KR" sz="1800" b="0" i="0" u="none" strike="noStrike" dirty="0" smtClean="0">
                <a:solidFill>
                  <a:srgbClr val="2C2C2C"/>
                </a:solidFill>
                <a:ea typeface="Pretendard Regular"/>
              </a:rPr>
              <a:t>, </a:t>
            </a:r>
            <a:r>
              <a:rPr lang="ko-KR" altLang="en-US" sz="1800" b="0" i="0" u="none" strike="noStrike" dirty="0" smtClean="0">
                <a:solidFill>
                  <a:srgbClr val="2C2C2C"/>
                </a:solidFill>
                <a:ea typeface="Pretendard Regular"/>
              </a:rPr>
              <a:t>군집 그룹 분석</a:t>
            </a:r>
            <a:endParaRPr lang="en-US" sz="1800" b="0" i="0" u="none" strike="noStrike" dirty="0">
              <a:solidFill>
                <a:srgbClr val="2C2C2C"/>
              </a:solidFill>
              <a:latin typeface="Pretendard Regular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2959100" y="5181600"/>
            <a:ext cx="41275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altLang="en-US" sz="2100" b="0" i="0" u="none" strike="noStrike" dirty="0" smtClean="0">
                <a:solidFill>
                  <a:srgbClr val="00074E"/>
                </a:solidFill>
                <a:ea typeface="Pretendard SemiBold"/>
              </a:rPr>
              <a:t>유사 선박 동작 그룹 </a:t>
            </a:r>
            <a:r>
              <a:rPr lang="ko-KR" altLang="en-US" sz="2100" b="0" i="0" u="none" strike="noStrike" dirty="0" err="1" smtClean="0">
                <a:solidFill>
                  <a:srgbClr val="00074E"/>
                </a:solidFill>
                <a:ea typeface="Pretendard SemiBold"/>
              </a:rPr>
              <a:t>클러스터링</a:t>
            </a:r>
            <a:r>
              <a:rPr lang="ko-KR" altLang="en-US" sz="2100" b="0" i="0" u="none" strike="noStrike" dirty="0" smtClean="0">
                <a:solidFill>
                  <a:srgbClr val="00074E"/>
                </a:solidFill>
                <a:ea typeface="Pretendard SemiBold"/>
              </a:rPr>
              <a:t> </a:t>
            </a:r>
            <a:r>
              <a:rPr lang="ko-KR" altLang="en-US" sz="2100" dirty="0" smtClean="0">
                <a:solidFill>
                  <a:srgbClr val="00074E"/>
                </a:solidFill>
                <a:ea typeface="Pretendard SemiBold"/>
              </a:rPr>
              <a:t>시각화</a:t>
            </a:r>
            <a:endParaRPr lang="en-US" sz="2100" b="0" i="0" u="none" strike="noStrike" dirty="0">
              <a:solidFill>
                <a:srgbClr val="00074E"/>
              </a:solidFill>
              <a:latin typeface="Pretendard SemiBold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2933700" y="7150100"/>
            <a:ext cx="59436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en-US" sz="1800" b="0" i="0" u="none" strike="noStrike" dirty="0">
                <a:solidFill>
                  <a:srgbClr val="2C2C2C"/>
                </a:solidFill>
                <a:latin typeface="Pretendard Regular"/>
              </a:rPr>
              <a:t>- </a:t>
            </a:r>
            <a:r>
              <a:rPr lang="ko-KR" altLang="en-US" sz="1800" b="0" i="0" u="none" strike="noStrike" dirty="0" smtClean="0">
                <a:solidFill>
                  <a:srgbClr val="2C2C2C"/>
                </a:solidFill>
                <a:ea typeface="Pretendard Regular"/>
              </a:rPr>
              <a:t>실제 진행하고 있는 항만 프로젝트에 적용 및 평가 피드백</a:t>
            </a:r>
            <a:endParaRPr lang="en-US" sz="1800" b="0" i="0" u="none" strike="noStrike" dirty="0">
              <a:solidFill>
                <a:srgbClr val="2C2C2C"/>
              </a:solidFill>
              <a:latin typeface="Pretendard Regular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2959100" y="6667500"/>
            <a:ext cx="41275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altLang="en-US" sz="2100" b="0" i="0" u="none" strike="noStrike" dirty="0" smtClean="0">
                <a:solidFill>
                  <a:srgbClr val="00074E"/>
                </a:solidFill>
                <a:ea typeface="Pretendard SemiBold"/>
              </a:rPr>
              <a:t>실제 프로젝트 적용 및 사용성 체크</a:t>
            </a:r>
            <a:endParaRPr lang="en-US" sz="2100" b="0" i="0" u="none" strike="noStrike" dirty="0">
              <a:solidFill>
                <a:srgbClr val="00074E"/>
              </a:solidFill>
              <a:latin typeface="Pretendard SemiBold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2933700" y="8610600"/>
            <a:ext cx="65913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en-US" sz="1800" b="0" i="0" u="none" strike="noStrike" dirty="0">
                <a:solidFill>
                  <a:srgbClr val="2C2C2C"/>
                </a:solidFill>
                <a:latin typeface="Pretendard Regular"/>
              </a:rPr>
              <a:t>- </a:t>
            </a:r>
            <a:r>
              <a:rPr lang="ko-KR" altLang="en-US" dirty="0" smtClean="0">
                <a:solidFill>
                  <a:srgbClr val="2C2C2C"/>
                </a:solidFill>
                <a:ea typeface="Pretendard Regular"/>
              </a:rPr>
              <a:t>해당 데이터 기반 추가 개발을 통한 운영 계획에 연계하여 사용</a:t>
            </a:r>
            <a:endParaRPr lang="en-US" sz="1800" b="0" i="0" u="none" strike="noStrike" dirty="0">
              <a:solidFill>
                <a:srgbClr val="2C2C2C"/>
              </a:solidFill>
              <a:latin typeface="Pretendard Regular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2959100" y="8128000"/>
            <a:ext cx="79883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altLang="en-US" sz="2100" dirty="0" smtClean="0">
                <a:solidFill>
                  <a:srgbClr val="00074E"/>
                </a:solidFill>
                <a:ea typeface="Pretendard SemiBold"/>
              </a:rPr>
              <a:t>향후 부두 운영 계획</a:t>
            </a:r>
            <a:r>
              <a:rPr lang="en-US" altLang="ko-KR" sz="2100" dirty="0">
                <a:solidFill>
                  <a:srgbClr val="00074E"/>
                </a:solidFill>
                <a:ea typeface="Pretendard SemiBold"/>
              </a:rPr>
              <a:t> </a:t>
            </a:r>
            <a:r>
              <a:rPr lang="en-US" altLang="ko-KR" sz="2100" dirty="0" smtClean="0">
                <a:solidFill>
                  <a:srgbClr val="00074E"/>
                </a:solidFill>
                <a:ea typeface="Pretendard SemiBold"/>
              </a:rPr>
              <a:t>/ </a:t>
            </a:r>
            <a:r>
              <a:rPr lang="ko-KR" altLang="en-US" sz="2100" dirty="0" smtClean="0">
                <a:solidFill>
                  <a:srgbClr val="00074E"/>
                </a:solidFill>
                <a:ea typeface="Pretendard SemiBold"/>
              </a:rPr>
              <a:t>정박 위치 배분 </a:t>
            </a:r>
            <a:r>
              <a:rPr lang="en-US" altLang="ko-KR" sz="2100" dirty="0" smtClean="0">
                <a:solidFill>
                  <a:srgbClr val="00074E"/>
                </a:solidFill>
                <a:ea typeface="Pretendard SemiBold"/>
              </a:rPr>
              <a:t>/ </a:t>
            </a:r>
            <a:r>
              <a:rPr lang="ko-KR" altLang="en-US" sz="2100" dirty="0" smtClean="0">
                <a:solidFill>
                  <a:srgbClr val="00074E"/>
                </a:solidFill>
                <a:ea typeface="Pretendard SemiBold"/>
              </a:rPr>
              <a:t>교통 혼잡 예측 기초 데이터</a:t>
            </a:r>
            <a:endParaRPr lang="en-US" sz="2100" b="0" i="0" u="none" strike="noStrike" dirty="0">
              <a:solidFill>
                <a:srgbClr val="00074E"/>
              </a:solidFill>
              <a:latin typeface="Pretendard SemiBold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13550900" y="4965700"/>
            <a:ext cx="8255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200" b="0" i="0" u="none" strike="noStrike">
                <a:solidFill>
                  <a:srgbClr val="FFFFFF"/>
                </a:solidFill>
                <a:latin typeface="Pretendard SemiBold"/>
              </a:rPr>
              <a:t>Goal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2471400" y="6642100"/>
            <a:ext cx="2984500" cy="736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2100" b="1" i="0" u="none" strike="noStrike" dirty="0" smtClean="0">
                <a:solidFill>
                  <a:srgbClr val="FFFFFF"/>
                </a:solidFill>
                <a:latin typeface="Pretendard SemiBold"/>
              </a:rPr>
              <a:t>항만 물류 운영의 </a:t>
            </a:r>
            <a:endParaRPr lang="en-US" altLang="ko-KR" sz="2100" b="1" i="0" u="none" strike="noStrike" dirty="0" smtClean="0">
              <a:solidFill>
                <a:srgbClr val="FFFFFF"/>
              </a:solidFill>
              <a:latin typeface="Pretendard SemiBold"/>
            </a:endParaRPr>
          </a:p>
          <a:p>
            <a:pPr lvl="0" algn="ctr">
              <a:lnSpc>
                <a:spcPct val="116199"/>
              </a:lnSpc>
            </a:pPr>
            <a:r>
              <a:rPr lang="ko-KR" altLang="en-US" sz="2100" b="1" i="0" u="none" strike="noStrike" dirty="0" smtClean="0">
                <a:solidFill>
                  <a:srgbClr val="FFFFFF"/>
                </a:solidFill>
                <a:latin typeface="Pretendard SemiBold"/>
              </a:rPr>
              <a:t>효율성 향상</a:t>
            </a:r>
            <a:endParaRPr lang="en-US" sz="2100" b="1" i="0" u="none" strike="noStrike" dirty="0">
              <a:solidFill>
                <a:srgbClr val="FFFFFF"/>
              </a:solidFill>
              <a:latin typeface="Pretendard SemiBold"/>
            </a:endParaRPr>
          </a:p>
        </p:txBody>
      </p:sp>
      <p:pic>
        <p:nvPicPr>
          <p:cNvPr id="30" name="Picture 30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807700" y="4013200"/>
            <a:ext cx="139700" cy="1397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807700" y="5473700"/>
            <a:ext cx="139700" cy="1397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807700" y="6934200"/>
            <a:ext cx="139700" cy="13970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807700" y="8394700"/>
            <a:ext cx="139700" cy="139700"/>
          </a:xfrm>
          <a:prstGeom prst="rect">
            <a:avLst/>
          </a:prstGeom>
        </p:spPr>
      </p:pic>
      <p:sp>
        <p:nvSpPr>
          <p:cNvPr id="34" name="TextBox 34"/>
          <p:cNvSpPr txBox="1"/>
          <p:nvPr/>
        </p:nvSpPr>
        <p:spPr>
          <a:xfrm>
            <a:off x="4406900" y="1828800"/>
            <a:ext cx="94742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5500" b="1" dirty="0" smtClean="0">
                <a:solidFill>
                  <a:srgbClr val="00074E"/>
                </a:solidFill>
                <a:latin typeface="Pretendard SemiBold"/>
              </a:rPr>
              <a:t>프로젝트 목적</a:t>
            </a:r>
            <a:endParaRPr lang="ko-KR" sz="5500" b="1" i="0" u="none" strike="noStrike" dirty="0">
              <a:solidFill>
                <a:srgbClr val="00074E"/>
              </a:solidFill>
              <a:ea typeface="Pretendard SemiBo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0" y="5143500"/>
            <a:ext cx="18300700" cy="51689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00" y="571500"/>
            <a:ext cx="17043400" cy="9156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7600" y="419100"/>
            <a:ext cx="2832100" cy="14986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511300" y="787400"/>
            <a:ext cx="2044700" cy="647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en-US" sz="1900" b="0" i="0" u="none" strike="noStrike" spc="100" dirty="0">
                <a:solidFill>
                  <a:srgbClr val="FFFFFF"/>
                </a:solidFill>
                <a:latin typeface="Pretendard Medium"/>
              </a:rPr>
              <a:t>Chapter</a:t>
            </a:r>
          </a:p>
          <a:p>
            <a:pPr lvl="0" algn="ctr">
              <a:lnSpc>
                <a:spcPct val="107899"/>
              </a:lnSpc>
            </a:pPr>
            <a:r>
              <a:rPr lang="en-US" sz="1900" b="0" i="0" u="none" strike="noStrike" spc="100" dirty="0" smtClean="0">
                <a:solidFill>
                  <a:srgbClr val="FFFFFF"/>
                </a:solidFill>
                <a:latin typeface="Pretendard Medium"/>
              </a:rPr>
              <a:t>02</a:t>
            </a:r>
            <a:endParaRPr lang="en-US" sz="1900" b="0" i="0" u="none" strike="noStrike" spc="100" dirty="0">
              <a:solidFill>
                <a:srgbClr val="FFFFFF"/>
              </a:solidFill>
              <a:latin typeface="Pretendard Medium"/>
            </a:endParaRP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300" y="5143500"/>
            <a:ext cx="17043400" cy="12700"/>
          </a:xfrm>
          <a:prstGeom prst="rect">
            <a:avLst/>
          </a:prstGeom>
        </p:spPr>
      </p:pic>
      <p:sp>
        <p:nvSpPr>
          <p:cNvPr id="27" name="TextBox 27"/>
          <p:cNvSpPr txBox="1"/>
          <p:nvPr/>
        </p:nvSpPr>
        <p:spPr>
          <a:xfrm>
            <a:off x="4406900" y="1828800"/>
            <a:ext cx="94742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5500" b="0" i="0" u="none" strike="noStrike" dirty="0" smtClean="0">
                <a:solidFill>
                  <a:srgbClr val="00074E"/>
                </a:solidFill>
                <a:ea typeface="Pretendard SemiBold"/>
              </a:rPr>
              <a:t>사용 데이터</a:t>
            </a:r>
            <a:endParaRPr lang="ko-KR" sz="5500" b="0" i="0" u="none" strike="noStrike" dirty="0">
              <a:solidFill>
                <a:srgbClr val="00074E"/>
              </a:solidFill>
              <a:ea typeface="Pretendard SemiBold"/>
            </a:endParaRPr>
          </a:p>
        </p:txBody>
      </p:sp>
      <p:graphicFrame>
        <p:nvGraphicFramePr>
          <p:cNvPr id="28" name="표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8788352"/>
              </p:ext>
            </p:extLst>
          </p:nvPr>
        </p:nvGraphicFramePr>
        <p:xfrm>
          <a:off x="2133600" y="3429000"/>
          <a:ext cx="14401800" cy="5295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95362">
                  <a:extLst>
                    <a:ext uri="{9D8B030D-6E8A-4147-A177-3AD203B41FA5}">
                      <a16:colId xmlns:a16="http://schemas.microsoft.com/office/drawing/2014/main" val="2889996648"/>
                    </a:ext>
                  </a:extLst>
                </a:gridCol>
                <a:gridCol w="11906438">
                  <a:extLst>
                    <a:ext uri="{9D8B030D-6E8A-4147-A177-3AD203B41FA5}">
                      <a16:colId xmlns:a16="http://schemas.microsoft.com/office/drawing/2014/main" val="1550282118"/>
                    </a:ext>
                  </a:extLst>
                </a:gridCol>
              </a:tblGrid>
              <a:tr h="8826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smtClean="0">
                          <a:solidFill>
                            <a:srgbClr val="00074E"/>
                          </a:solidFill>
                        </a:rPr>
                        <a:t>항목</a:t>
                      </a:r>
                      <a:endParaRPr lang="ko-KR" altLang="en-US" sz="2000" dirty="0">
                        <a:solidFill>
                          <a:srgbClr val="00074E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5E5FF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dirty="0" smtClean="0">
                          <a:solidFill>
                            <a:srgbClr val="00074E"/>
                          </a:solidFill>
                        </a:rPr>
                        <a:t>  내용</a:t>
                      </a:r>
                      <a:endParaRPr lang="ko-KR" altLang="en-US" sz="2000" dirty="0">
                        <a:solidFill>
                          <a:srgbClr val="00074E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5E5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5301097"/>
                  </a:ext>
                </a:extLst>
              </a:tr>
              <a:tr h="8826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 smtClean="0">
                          <a:solidFill>
                            <a:srgbClr val="5B5D60"/>
                          </a:solidFill>
                        </a:rPr>
                        <a:t>데이터 셋</a:t>
                      </a:r>
                      <a:endParaRPr lang="ko-KR" altLang="en-US" sz="1800" b="1" dirty="0">
                        <a:solidFill>
                          <a:srgbClr val="5B5D60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2FF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b="1" dirty="0" smtClean="0">
                          <a:solidFill>
                            <a:srgbClr val="5B5D60"/>
                          </a:solidFill>
                        </a:rPr>
                        <a:t>  AIS Global</a:t>
                      </a:r>
                      <a:r>
                        <a:rPr lang="en-US" altLang="ko-KR" sz="1800" b="1" baseline="0" dirty="0" smtClean="0">
                          <a:solidFill>
                            <a:srgbClr val="5B5D60"/>
                          </a:solidFill>
                        </a:rPr>
                        <a:t> Vessel Tracking Data</a:t>
                      </a:r>
                      <a:endParaRPr lang="ko-KR" altLang="en-US" sz="1800" b="1" dirty="0">
                        <a:solidFill>
                          <a:srgbClr val="5B5D60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8838930"/>
                  </a:ext>
                </a:extLst>
              </a:tr>
              <a:tr h="8826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 smtClean="0">
                          <a:solidFill>
                            <a:srgbClr val="5B5D60"/>
                          </a:solidFill>
                        </a:rPr>
                        <a:t>출처</a:t>
                      </a:r>
                      <a:endParaRPr lang="ko-KR" altLang="en-US" sz="1800" b="1" dirty="0">
                        <a:solidFill>
                          <a:srgbClr val="5B5D60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2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800" b="1" dirty="0" smtClean="0">
                          <a:solidFill>
                            <a:srgbClr val="5B5D60"/>
                          </a:solidFill>
                        </a:rPr>
                        <a:t>  https://datalastic.com/api-reference/</a:t>
                      </a:r>
                      <a:endParaRPr lang="ko-KR" altLang="en-US" sz="1800" b="1" dirty="0">
                        <a:solidFill>
                          <a:srgbClr val="5B5D60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6989535"/>
                  </a:ext>
                </a:extLst>
              </a:tr>
              <a:tr h="8826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 smtClean="0">
                          <a:solidFill>
                            <a:srgbClr val="5B5D60"/>
                          </a:solidFill>
                        </a:rPr>
                        <a:t>주요 변수</a:t>
                      </a:r>
                      <a:endParaRPr lang="ko-KR" altLang="en-US" sz="1800" b="1" dirty="0">
                        <a:solidFill>
                          <a:srgbClr val="5B5D60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2FF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b="1" dirty="0" smtClean="0">
                          <a:solidFill>
                            <a:srgbClr val="5B5D60"/>
                          </a:solidFill>
                        </a:rPr>
                        <a:t>  MMSI, LAT, LON, SPEED, COURSE, TIMESTAMP, VESSEL TYPE</a:t>
                      </a:r>
                      <a:endParaRPr lang="ko-KR" altLang="en-US" sz="1800" b="1" dirty="0">
                        <a:solidFill>
                          <a:srgbClr val="5B5D60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5432502"/>
                  </a:ext>
                </a:extLst>
              </a:tr>
              <a:tr h="8826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 smtClean="0">
                          <a:solidFill>
                            <a:srgbClr val="5B5D60"/>
                          </a:solidFill>
                        </a:rPr>
                        <a:t>형태</a:t>
                      </a:r>
                      <a:endParaRPr lang="ko-KR" altLang="en-US" sz="1800" b="1" dirty="0">
                        <a:solidFill>
                          <a:srgbClr val="5B5D60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2FF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b="1" dirty="0" smtClean="0">
                          <a:solidFill>
                            <a:srgbClr val="5B5D60"/>
                          </a:solidFill>
                        </a:rPr>
                        <a:t>  CSV / </a:t>
                      </a:r>
                      <a:r>
                        <a:rPr lang="ko-KR" altLang="en-US" sz="1800" b="1" dirty="0" smtClean="0">
                          <a:solidFill>
                            <a:srgbClr val="5B5D60"/>
                          </a:solidFill>
                        </a:rPr>
                        <a:t>매우 큼 → 특정 항만 인근 위치 </a:t>
                      </a:r>
                      <a:r>
                        <a:rPr lang="ko-KR" altLang="en-US" sz="1800" b="1" dirty="0" err="1" smtClean="0">
                          <a:solidFill>
                            <a:srgbClr val="5B5D60"/>
                          </a:solidFill>
                        </a:rPr>
                        <a:t>필터링</a:t>
                      </a:r>
                      <a:r>
                        <a:rPr lang="ko-KR" altLang="en-US" sz="1800" b="1" dirty="0" smtClean="0">
                          <a:solidFill>
                            <a:srgbClr val="5B5D60"/>
                          </a:solidFill>
                        </a:rPr>
                        <a:t> 필요</a:t>
                      </a:r>
                      <a:endParaRPr lang="ko-KR" altLang="en-US" sz="1800" b="1" dirty="0">
                        <a:solidFill>
                          <a:srgbClr val="5B5D60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00294"/>
                  </a:ext>
                </a:extLst>
              </a:tr>
              <a:tr h="8826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 smtClean="0">
                          <a:solidFill>
                            <a:srgbClr val="5B5D60"/>
                          </a:solidFill>
                        </a:rPr>
                        <a:t>전처리 포인트</a:t>
                      </a:r>
                      <a:endParaRPr lang="ko-KR" altLang="en-US" sz="1800" b="1" dirty="0">
                        <a:solidFill>
                          <a:srgbClr val="5B5D60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2FF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1" dirty="0" smtClean="0">
                          <a:solidFill>
                            <a:srgbClr val="5B5D60"/>
                          </a:solidFill>
                        </a:rPr>
                        <a:t>  불필요 국가</a:t>
                      </a:r>
                      <a:r>
                        <a:rPr lang="en-US" altLang="ko-KR" sz="1800" b="1" dirty="0" smtClean="0">
                          <a:solidFill>
                            <a:srgbClr val="5B5D60"/>
                          </a:solidFill>
                        </a:rPr>
                        <a:t>/</a:t>
                      </a:r>
                      <a:r>
                        <a:rPr lang="ko-KR" altLang="en-US" sz="1800" b="1" dirty="0" smtClean="0">
                          <a:solidFill>
                            <a:srgbClr val="5B5D60"/>
                          </a:solidFill>
                        </a:rPr>
                        <a:t>좌표 제거</a:t>
                      </a:r>
                      <a:r>
                        <a:rPr lang="en-US" altLang="ko-KR" sz="1800" b="1" dirty="0" smtClean="0">
                          <a:solidFill>
                            <a:srgbClr val="5B5D60"/>
                          </a:solidFill>
                        </a:rPr>
                        <a:t>, </a:t>
                      </a:r>
                      <a:r>
                        <a:rPr lang="ko-KR" altLang="en-US" sz="1800" b="1" dirty="0" smtClean="0">
                          <a:solidFill>
                            <a:srgbClr val="5B5D60"/>
                          </a:solidFill>
                        </a:rPr>
                        <a:t>속도 이상치 제거</a:t>
                      </a:r>
                      <a:r>
                        <a:rPr lang="en-US" altLang="ko-KR" sz="1800" b="1" dirty="0" smtClean="0">
                          <a:solidFill>
                            <a:srgbClr val="5B5D60"/>
                          </a:solidFill>
                        </a:rPr>
                        <a:t>, </a:t>
                      </a:r>
                      <a:r>
                        <a:rPr lang="ko-KR" altLang="en-US" sz="1800" b="1" dirty="0" err="1" smtClean="0">
                          <a:solidFill>
                            <a:srgbClr val="5B5D60"/>
                          </a:solidFill>
                        </a:rPr>
                        <a:t>시간별</a:t>
                      </a:r>
                      <a:r>
                        <a:rPr lang="ko-KR" altLang="en-US" sz="1800" b="1" dirty="0" smtClean="0">
                          <a:solidFill>
                            <a:srgbClr val="5B5D60"/>
                          </a:solidFill>
                        </a:rPr>
                        <a:t> 정렬</a:t>
                      </a:r>
                      <a:endParaRPr lang="ko-KR" altLang="en-US" sz="1800" b="1" dirty="0">
                        <a:solidFill>
                          <a:srgbClr val="5B5D60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34576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0" y="5143500"/>
            <a:ext cx="18300700" cy="51689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00" y="571500"/>
            <a:ext cx="17043400" cy="9156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7600" y="419100"/>
            <a:ext cx="2832100" cy="14986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511300" y="787400"/>
            <a:ext cx="2044700" cy="647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en-US" sz="1900" b="0" i="0" u="none" strike="noStrike" spc="100" dirty="0">
                <a:solidFill>
                  <a:srgbClr val="FFFFFF"/>
                </a:solidFill>
                <a:latin typeface="Pretendard Medium"/>
              </a:rPr>
              <a:t>Chapter</a:t>
            </a:r>
          </a:p>
          <a:p>
            <a:pPr lvl="0" algn="ctr">
              <a:lnSpc>
                <a:spcPct val="107899"/>
              </a:lnSpc>
            </a:pPr>
            <a:r>
              <a:rPr lang="en-US" sz="1900" b="0" i="0" u="none" strike="noStrike" spc="100" dirty="0" smtClean="0">
                <a:solidFill>
                  <a:srgbClr val="FFFFFF"/>
                </a:solidFill>
                <a:latin typeface="Pretendard Medium"/>
              </a:rPr>
              <a:t>02</a:t>
            </a:r>
            <a:endParaRPr lang="en-US" sz="1900" b="0" i="0" u="none" strike="noStrike" spc="100" dirty="0">
              <a:solidFill>
                <a:srgbClr val="FFFFFF"/>
              </a:solidFill>
              <a:latin typeface="Pretendard Medium"/>
            </a:endParaRP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300" y="5143500"/>
            <a:ext cx="17043400" cy="12700"/>
          </a:xfrm>
          <a:prstGeom prst="rect">
            <a:avLst/>
          </a:prstGeom>
        </p:spPr>
      </p:pic>
      <p:sp>
        <p:nvSpPr>
          <p:cNvPr id="27" name="TextBox 27"/>
          <p:cNvSpPr txBox="1"/>
          <p:nvPr/>
        </p:nvSpPr>
        <p:spPr>
          <a:xfrm>
            <a:off x="4406900" y="1193800"/>
            <a:ext cx="94742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5500" b="0" i="0" u="none" strike="noStrike" dirty="0" smtClean="0">
                <a:solidFill>
                  <a:srgbClr val="00074E"/>
                </a:solidFill>
                <a:ea typeface="Pretendard SemiBold"/>
              </a:rPr>
              <a:t>AIS </a:t>
            </a:r>
            <a:r>
              <a:rPr lang="ko-KR" altLang="en-US" sz="5500" b="0" i="0" u="none" strike="noStrike" dirty="0" smtClean="0">
                <a:solidFill>
                  <a:srgbClr val="00074E"/>
                </a:solidFill>
                <a:ea typeface="Pretendard SemiBold"/>
              </a:rPr>
              <a:t>선박 데이터 확보</a:t>
            </a:r>
            <a:endParaRPr lang="ko-KR" sz="5500" b="0" i="0" u="none" strike="noStrike" dirty="0">
              <a:solidFill>
                <a:srgbClr val="00074E"/>
              </a:solidFill>
              <a:ea typeface="Pretendard SemiBold"/>
            </a:endParaRP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7600" y="2736850"/>
            <a:ext cx="7323075" cy="6540500"/>
          </a:xfrm>
          <a:prstGeom prst="rect">
            <a:avLst/>
          </a:prstGeom>
          <a:ln w="76200">
            <a:solidFill>
              <a:schemeClr val="accent4">
                <a:lumMod val="60000"/>
                <a:lumOff val="40000"/>
              </a:schemeClr>
            </a:solidFill>
          </a:ln>
        </p:spPr>
      </p:pic>
      <p:sp>
        <p:nvSpPr>
          <p:cNvPr id="29" name="직사각형 28"/>
          <p:cNvSpPr/>
          <p:nvPr/>
        </p:nvSpPr>
        <p:spPr>
          <a:xfrm>
            <a:off x="8763000" y="2628900"/>
            <a:ext cx="8534400" cy="67056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45665" y="5781766"/>
            <a:ext cx="1790448" cy="2328204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8863439" y="8630363"/>
            <a:ext cx="8333521" cy="622938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latin typeface="Pretendard Medium" panose="020B0600000101010101" charset="-127"/>
                <a:ea typeface="Pretendard Medium" panose="020B0600000101010101" charset="-127"/>
              </a:rPr>
              <a:t>2025.11.30 ~ 2025.12.06 </a:t>
            </a:r>
            <a:r>
              <a:rPr lang="en-US" altLang="ko-KR" sz="2000" b="1" dirty="0" smtClean="0">
                <a:solidFill>
                  <a:srgbClr val="00074E"/>
                </a:solidFill>
                <a:latin typeface="Pretendard Medium" panose="020B0600000101010101" charset="-127"/>
                <a:ea typeface="Pretendard Medium" panose="020B0600000101010101" charset="-127"/>
              </a:rPr>
              <a:t>7</a:t>
            </a:r>
            <a:r>
              <a:rPr lang="ko-KR" altLang="en-US" sz="2000" b="1" dirty="0" smtClean="0">
                <a:solidFill>
                  <a:srgbClr val="00074E"/>
                </a:solidFill>
                <a:latin typeface="Pretendard Medium" panose="020B0600000101010101" charset="-127"/>
                <a:ea typeface="Pretendard Medium" panose="020B0600000101010101" charset="-127"/>
              </a:rPr>
              <a:t>일간의 선박 데이터 수집</a:t>
            </a:r>
            <a:endParaRPr lang="ko-KR" altLang="en-US" sz="2000" b="1" dirty="0">
              <a:solidFill>
                <a:srgbClr val="00074E"/>
              </a:solidFill>
              <a:latin typeface="Pretendard Medium" panose="020B0600000101010101" charset="-127"/>
              <a:ea typeface="Pretendard Medium" panose="020B0600000101010101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8"/>
          <a:srcRect b="53464"/>
          <a:stretch/>
        </p:blipFill>
        <p:spPr>
          <a:xfrm>
            <a:off x="8863440" y="2840520"/>
            <a:ext cx="1954898" cy="234390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659789" y="5294868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[</a:t>
            </a:r>
            <a:r>
              <a:rPr lang="ko-KR" altLang="en-US" b="1" dirty="0" smtClean="0"/>
              <a:t>추적 </a:t>
            </a:r>
            <a:r>
              <a:rPr lang="en-US" altLang="ko-KR" b="1" dirty="0" smtClean="0"/>
              <a:t>MMSI </a:t>
            </a:r>
            <a:r>
              <a:rPr lang="ko-KR" altLang="en-US" b="1" dirty="0" smtClean="0"/>
              <a:t>리스트</a:t>
            </a:r>
            <a:r>
              <a:rPr lang="en-US" altLang="ko-KR" b="1" dirty="0" smtClean="0"/>
              <a:t>]</a:t>
            </a:r>
            <a:endParaRPr lang="ko-KR" altLang="en-US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8659789" y="8203168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[</a:t>
            </a:r>
            <a:r>
              <a:rPr lang="ko-KR" altLang="en-US" b="1" dirty="0" smtClean="0"/>
              <a:t>수집 데이터 예시</a:t>
            </a:r>
            <a:r>
              <a:rPr lang="en-US" altLang="ko-KR" b="1" dirty="0" smtClean="0"/>
              <a:t>]</a:t>
            </a:r>
            <a:endParaRPr lang="ko-KR" altLang="en-US" b="1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9"/>
          <a:srcRect r="20797"/>
          <a:stretch/>
        </p:blipFill>
        <p:spPr>
          <a:xfrm>
            <a:off x="11165574" y="2840521"/>
            <a:ext cx="5827026" cy="526945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2897987" y="8215352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[</a:t>
            </a:r>
            <a:r>
              <a:rPr lang="ko-KR" altLang="en-US" b="1" dirty="0" smtClean="0"/>
              <a:t>수집 데이터 시각화</a:t>
            </a:r>
            <a:r>
              <a:rPr lang="en-US" altLang="ko-KR" b="1" dirty="0" smtClean="0"/>
              <a:t>]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4528169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0" y="5143500"/>
            <a:ext cx="18300700" cy="51689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00" y="571500"/>
            <a:ext cx="17043400" cy="9156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7600" y="419100"/>
            <a:ext cx="2832100" cy="14986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511300" y="787400"/>
            <a:ext cx="2044700" cy="647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en-US" sz="1900" b="0" i="0" u="none" strike="noStrike" spc="100" dirty="0">
                <a:solidFill>
                  <a:srgbClr val="FFFFFF"/>
                </a:solidFill>
                <a:latin typeface="Pretendard Medium"/>
              </a:rPr>
              <a:t>Chapter</a:t>
            </a:r>
          </a:p>
          <a:p>
            <a:pPr lvl="0" algn="ctr">
              <a:lnSpc>
                <a:spcPct val="107899"/>
              </a:lnSpc>
            </a:pPr>
            <a:r>
              <a:rPr lang="en-US" sz="1900" b="0" i="0" u="none" strike="noStrike" spc="100" dirty="0" smtClean="0">
                <a:solidFill>
                  <a:srgbClr val="FFFFFF"/>
                </a:solidFill>
                <a:latin typeface="Pretendard Medium"/>
              </a:rPr>
              <a:t>03</a:t>
            </a:r>
            <a:endParaRPr lang="en-US" sz="1900" b="0" i="0" u="none" strike="noStrike" spc="100" dirty="0">
              <a:solidFill>
                <a:srgbClr val="FFFFFF"/>
              </a:solidFill>
              <a:latin typeface="Pretendard Medium"/>
            </a:endParaRP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>
            <a:off x="1498600" y="4140200"/>
            <a:ext cx="3619500" cy="4965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84800" y="4140200"/>
            <a:ext cx="3619500" cy="49657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>
            <a:off x="9271000" y="4140200"/>
            <a:ext cx="3619500" cy="4965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169900" y="4140200"/>
            <a:ext cx="3619500" cy="4965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2300" y="5143500"/>
            <a:ext cx="17043400" cy="127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08300" y="7772400"/>
            <a:ext cx="812800" cy="8128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566900" y="7772400"/>
            <a:ext cx="812800" cy="8128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94500" y="7772400"/>
            <a:ext cx="812800" cy="8128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782300" y="7772400"/>
            <a:ext cx="812800" cy="8128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2730500" y="4457700"/>
            <a:ext cx="11684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dirty="0">
                <a:solidFill>
                  <a:srgbClr val="00074E"/>
                </a:solidFill>
                <a:latin typeface="Pretendard Medium"/>
              </a:rPr>
              <a:t>Step 1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616700" y="4457700"/>
            <a:ext cx="11557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>
                <a:solidFill>
                  <a:srgbClr val="00074E"/>
                </a:solidFill>
                <a:latin typeface="Pretendard Medium"/>
              </a:rPr>
              <a:t>Step 2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502900" y="4457700"/>
            <a:ext cx="11684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>
                <a:solidFill>
                  <a:srgbClr val="00074E"/>
                </a:solidFill>
                <a:latin typeface="Pretendard Medium"/>
              </a:rPr>
              <a:t>Step 3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4389100" y="4457700"/>
            <a:ext cx="11684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>
                <a:solidFill>
                  <a:srgbClr val="FFFFFF"/>
                </a:solidFill>
                <a:latin typeface="Pretendard Medium"/>
              </a:rPr>
              <a:t>Step 4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828800" y="5562600"/>
            <a:ext cx="29718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2200" b="1" dirty="0" smtClean="0">
                <a:solidFill>
                  <a:srgbClr val="00074E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데이터 획득</a:t>
            </a:r>
            <a:endParaRPr lang="en-US" sz="2200" b="1" i="0" u="none" strike="noStrike" dirty="0">
              <a:solidFill>
                <a:srgbClr val="00074E"/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739900" y="6337300"/>
            <a:ext cx="3149600" cy="1003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285750" lvl="0" indent="-285750">
              <a:lnSpc>
                <a:spcPct val="124499"/>
              </a:lnSpc>
              <a:buFont typeface="Arial" panose="020B0604020202020204" pitchFamily="34" charset="0"/>
              <a:buChar char="•"/>
            </a:pPr>
            <a:r>
              <a:rPr lang="ko-KR" altLang="en-US" dirty="0" smtClean="0">
                <a:solidFill>
                  <a:srgbClr val="2C2C2C"/>
                </a:solidFill>
                <a:ea typeface="Pretendard Regular"/>
              </a:rPr>
              <a:t>신뢰성 있는 데이터 업체로 </a:t>
            </a:r>
            <a:r>
              <a:rPr lang="ko-KR" altLang="en-US" dirty="0" err="1" smtClean="0">
                <a:solidFill>
                  <a:srgbClr val="2C2C2C"/>
                </a:solidFill>
                <a:ea typeface="Pretendard Regular"/>
              </a:rPr>
              <a:t>부터</a:t>
            </a:r>
            <a:r>
              <a:rPr lang="ko-KR" altLang="en-US" dirty="0" smtClean="0">
                <a:solidFill>
                  <a:srgbClr val="2C2C2C"/>
                </a:solidFill>
                <a:ea typeface="Pretendard Regular"/>
              </a:rPr>
              <a:t> 데이터 획득</a:t>
            </a:r>
            <a:endParaRPr lang="en-US" altLang="ko-KR" dirty="0" smtClean="0">
              <a:solidFill>
                <a:srgbClr val="2C2C2C"/>
              </a:solidFill>
              <a:ea typeface="Pretendard Regular"/>
            </a:endParaRPr>
          </a:p>
          <a:p>
            <a:pPr marL="285750" lvl="0" indent="-285750">
              <a:lnSpc>
                <a:spcPct val="124499"/>
              </a:lnSpc>
              <a:buFont typeface="Arial" panose="020B0604020202020204" pitchFamily="34" charset="0"/>
              <a:buChar char="•"/>
            </a:pPr>
            <a:r>
              <a:rPr lang="ko-KR" altLang="en-US" sz="1800" b="0" i="0" u="none" strike="noStrike" dirty="0" smtClean="0">
                <a:solidFill>
                  <a:srgbClr val="2C2C2C"/>
                </a:solidFill>
                <a:latin typeface="Pretendard Regular"/>
                <a:ea typeface="Pretendard Regular"/>
              </a:rPr>
              <a:t>주요 </a:t>
            </a:r>
            <a:r>
              <a:rPr lang="en-US" altLang="ko-KR" sz="1800" b="0" i="0" u="none" strike="noStrike" dirty="0" smtClean="0">
                <a:solidFill>
                  <a:srgbClr val="2C2C2C"/>
                </a:solidFill>
                <a:latin typeface="Pretendard Regular"/>
                <a:ea typeface="Pretendard Regular"/>
              </a:rPr>
              <a:t>AIS Data Column</a:t>
            </a:r>
            <a:r>
              <a:rPr lang="ko-KR" altLang="en-US" sz="1800" b="0" i="0" u="none" strike="noStrike" dirty="0" smtClean="0">
                <a:solidFill>
                  <a:srgbClr val="2C2C2C"/>
                </a:solidFill>
                <a:latin typeface="Pretendard Regular"/>
                <a:ea typeface="Pretendard Regular"/>
              </a:rPr>
              <a:t>이 포</a:t>
            </a:r>
            <a:r>
              <a:rPr lang="ko-KR" altLang="en-US" dirty="0" smtClean="0">
                <a:solidFill>
                  <a:srgbClr val="2C2C2C"/>
                </a:solidFill>
                <a:latin typeface="Pretendard Regular"/>
                <a:ea typeface="Pretendard Regular"/>
              </a:rPr>
              <a:t>함된 정보 수집</a:t>
            </a:r>
            <a:endParaRPr lang="en-US" sz="1800" b="0" i="0" u="none" strike="noStrike" dirty="0">
              <a:solidFill>
                <a:srgbClr val="2C2C2C"/>
              </a:solidFill>
              <a:latin typeface="Pretendard Regular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5626100" y="6337300"/>
            <a:ext cx="3149600" cy="1003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285750" lvl="0" indent="-285750">
              <a:lnSpc>
                <a:spcPct val="124499"/>
              </a:lnSpc>
              <a:buFont typeface="Arial" panose="020B0604020202020204" pitchFamily="34" charset="0"/>
              <a:buChar char="•"/>
            </a:pPr>
            <a:r>
              <a:rPr lang="ko-KR" altLang="en-US" dirty="0" smtClean="0">
                <a:solidFill>
                  <a:srgbClr val="2C2C2C"/>
                </a:solidFill>
                <a:ea typeface="Pretendard Regular"/>
              </a:rPr>
              <a:t>실제 문제 해결에 사용 </a:t>
            </a:r>
            <a:r>
              <a:rPr lang="ko-KR" altLang="en-US" dirty="0" err="1" smtClean="0">
                <a:solidFill>
                  <a:srgbClr val="2C2C2C"/>
                </a:solidFill>
                <a:ea typeface="Pretendard Regular"/>
              </a:rPr>
              <a:t>할수</a:t>
            </a:r>
            <a:r>
              <a:rPr lang="ko-KR" altLang="en-US" dirty="0" smtClean="0">
                <a:solidFill>
                  <a:srgbClr val="2C2C2C"/>
                </a:solidFill>
                <a:ea typeface="Pretendard Regular"/>
              </a:rPr>
              <a:t> 있는 모델 선별</a:t>
            </a:r>
            <a:endParaRPr lang="en-US" altLang="ko-KR" dirty="0" smtClean="0">
              <a:solidFill>
                <a:srgbClr val="2C2C2C"/>
              </a:solidFill>
              <a:ea typeface="Pretendard Regular"/>
            </a:endParaRPr>
          </a:p>
          <a:p>
            <a:pPr marL="285750" lvl="0" indent="-285750">
              <a:lnSpc>
                <a:spcPct val="124499"/>
              </a:lnSpc>
              <a:buFont typeface="Arial" panose="020B0604020202020204" pitchFamily="34" charset="0"/>
              <a:buChar char="•"/>
            </a:pPr>
            <a:r>
              <a:rPr lang="ko-KR" altLang="en-US" dirty="0" smtClean="0">
                <a:solidFill>
                  <a:srgbClr val="2C2C2C"/>
                </a:solidFill>
                <a:latin typeface="Pretendard Regular"/>
                <a:ea typeface="Pretendard Regular"/>
              </a:rPr>
              <a:t>혼잡도 분류</a:t>
            </a:r>
            <a:r>
              <a:rPr lang="en-US" altLang="ko-KR" dirty="0" smtClean="0">
                <a:solidFill>
                  <a:srgbClr val="2C2C2C"/>
                </a:solidFill>
                <a:latin typeface="Pretendard Regular"/>
                <a:ea typeface="Pretendard Regular"/>
              </a:rPr>
              <a:t>/</a:t>
            </a:r>
            <a:r>
              <a:rPr lang="ko-KR" altLang="en-US" dirty="0" smtClean="0">
                <a:solidFill>
                  <a:srgbClr val="2C2C2C"/>
                </a:solidFill>
                <a:latin typeface="Pretendard Regular"/>
                <a:ea typeface="Pretendard Regular"/>
              </a:rPr>
              <a:t>체류 시간</a:t>
            </a:r>
            <a:r>
              <a:rPr lang="en-US" altLang="ko-KR" dirty="0">
                <a:solidFill>
                  <a:srgbClr val="2C2C2C"/>
                </a:solidFill>
                <a:latin typeface="Pretendard Regular"/>
                <a:ea typeface="Pretendard Regular"/>
              </a:rPr>
              <a:t> </a:t>
            </a:r>
            <a:r>
              <a:rPr lang="ko-KR" altLang="en-US" dirty="0" smtClean="0">
                <a:solidFill>
                  <a:srgbClr val="2C2C2C"/>
                </a:solidFill>
                <a:latin typeface="Pretendard Regular"/>
                <a:ea typeface="Pretendard Regular"/>
              </a:rPr>
              <a:t>예측</a:t>
            </a:r>
            <a:r>
              <a:rPr lang="en-US" altLang="ko-KR" dirty="0" smtClean="0">
                <a:solidFill>
                  <a:srgbClr val="2C2C2C"/>
                </a:solidFill>
                <a:latin typeface="Pretendard Regular"/>
                <a:ea typeface="Pretendard Regular"/>
              </a:rPr>
              <a:t>, </a:t>
            </a:r>
            <a:r>
              <a:rPr lang="ko-KR" altLang="en-US" dirty="0" smtClean="0">
                <a:solidFill>
                  <a:srgbClr val="2C2C2C"/>
                </a:solidFill>
                <a:latin typeface="Pretendard Regular"/>
                <a:ea typeface="Pretendard Regular"/>
              </a:rPr>
              <a:t>운영 패턴 분석 등</a:t>
            </a:r>
            <a:endParaRPr lang="en-US" altLang="ko-KR" dirty="0">
              <a:solidFill>
                <a:srgbClr val="2C2C2C"/>
              </a:solidFill>
              <a:latin typeface="Pretendard Regular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9512300" y="6337300"/>
            <a:ext cx="3149600" cy="1003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285750" lvl="0" indent="-285750">
              <a:lnSpc>
                <a:spcPct val="124499"/>
              </a:lnSpc>
              <a:buFont typeface="Arial" panose="020B0604020202020204" pitchFamily="34" charset="0"/>
              <a:buChar char="•"/>
            </a:pPr>
            <a:r>
              <a:rPr lang="ko-KR" altLang="en-US" dirty="0" smtClean="0">
                <a:solidFill>
                  <a:srgbClr val="2C2C2C"/>
                </a:solidFill>
                <a:ea typeface="Pretendard Regular"/>
              </a:rPr>
              <a:t>항만 중심 좌표를 기준으로 반경 </a:t>
            </a:r>
            <a:r>
              <a:rPr lang="ko-KR" altLang="en-US" dirty="0" err="1" smtClean="0">
                <a:solidFill>
                  <a:srgbClr val="2C2C2C"/>
                </a:solidFill>
                <a:ea typeface="Pretendard Regular"/>
              </a:rPr>
              <a:t>필터링</a:t>
            </a:r>
            <a:endParaRPr lang="en-US" altLang="ko-KR" dirty="0" smtClean="0">
              <a:solidFill>
                <a:srgbClr val="2C2C2C"/>
              </a:solidFill>
              <a:ea typeface="Pretendard Regular"/>
            </a:endParaRPr>
          </a:p>
          <a:p>
            <a:pPr marL="285750" lvl="0" indent="-285750">
              <a:lnSpc>
                <a:spcPct val="124499"/>
              </a:lnSpc>
              <a:buFont typeface="Arial" panose="020B0604020202020204" pitchFamily="34" charset="0"/>
              <a:buChar char="•"/>
            </a:pPr>
            <a:r>
              <a:rPr lang="ko-KR" altLang="en-US" dirty="0" smtClean="0">
                <a:solidFill>
                  <a:srgbClr val="2C2C2C"/>
                </a:solidFill>
                <a:latin typeface="Pretendard Regular"/>
                <a:ea typeface="Pretendard Regular"/>
              </a:rPr>
              <a:t>결측 데이터 처리</a:t>
            </a:r>
            <a:endParaRPr lang="en-US" altLang="ko-KR" dirty="0" smtClean="0">
              <a:solidFill>
                <a:srgbClr val="2C2C2C"/>
              </a:solidFill>
              <a:latin typeface="Pretendard Regular"/>
              <a:ea typeface="Pretendard Regular"/>
            </a:endParaRPr>
          </a:p>
          <a:p>
            <a:pPr marL="285750" lvl="0" indent="-285750">
              <a:lnSpc>
                <a:spcPct val="124499"/>
              </a:lnSpc>
              <a:buFont typeface="Arial" panose="020B0604020202020204" pitchFamily="34" charset="0"/>
              <a:buChar char="•"/>
            </a:pPr>
            <a:r>
              <a:rPr lang="ko-KR" altLang="en-US" dirty="0" smtClean="0">
                <a:solidFill>
                  <a:srgbClr val="2C2C2C"/>
                </a:solidFill>
                <a:latin typeface="Pretendard Regular"/>
                <a:ea typeface="Pretendard Regular"/>
              </a:rPr>
              <a:t>비정상 데이터</a:t>
            </a:r>
            <a:r>
              <a:rPr lang="en-US" altLang="ko-KR" dirty="0" smtClean="0">
                <a:solidFill>
                  <a:srgbClr val="2C2C2C"/>
                </a:solidFill>
                <a:latin typeface="Pretendard Regular"/>
                <a:ea typeface="Pretendard Regular"/>
              </a:rPr>
              <a:t>(</a:t>
            </a:r>
            <a:r>
              <a:rPr lang="ko-KR" altLang="en-US" dirty="0" smtClean="0">
                <a:solidFill>
                  <a:srgbClr val="2C2C2C"/>
                </a:solidFill>
                <a:latin typeface="Pretendard Regular"/>
                <a:ea typeface="Pretendard Regular"/>
              </a:rPr>
              <a:t>이상치</a:t>
            </a:r>
            <a:r>
              <a:rPr lang="en-US" altLang="ko-KR" dirty="0" smtClean="0">
                <a:solidFill>
                  <a:srgbClr val="2C2C2C"/>
                </a:solidFill>
                <a:latin typeface="Pretendard Regular"/>
                <a:ea typeface="Pretendard Regular"/>
              </a:rPr>
              <a:t>) </a:t>
            </a:r>
            <a:r>
              <a:rPr lang="ko-KR" altLang="en-US" dirty="0" smtClean="0">
                <a:solidFill>
                  <a:srgbClr val="2C2C2C"/>
                </a:solidFill>
                <a:latin typeface="Pretendard Regular"/>
                <a:ea typeface="Pretendard Regular"/>
              </a:rPr>
              <a:t>제거</a:t>
            </a:r>
            <a:endParaRPr lang="en-US" altLang="ko-KR" dirty="0">
              <a:solidFill>
                <a:srgbClr val="2C2C2C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3398500" y="6337300"/>
            <a:ext cx="3149600" cy="1003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285750" lvl="0" indent="-285750">
              <a:lnSpc>
                <a:spcPct val="124499"/>
              </a:lnSpc>
              <a:buFont typeface="Arial" panose="020B0604020202020204" pitchFamily="34" charset="0"/>
              <a:buChar char="•"/>
            </a:pPr>
            <a:r>
              <a:rPr lang="ko-KR" altLang="en-US" dirty="0" err="1" smtClean="0">
                <a:solidFill>
                  <a:schemeClr val="bg1"/>
                </a:solidFill>
                <a:ea typeface="Pretendard Regular"/>
              </a:rPr>
              <a:t>선박별</a:t>
            </a:r>
            <a:r>
              <a:rPr lang="ko-KR" altLang="en-US" dirty="0" smtClean="0">
                <a:solidFill>
                  <a:schemeClr val="bg1"/>
                </a:solidFill>
                <a:ea typeface="Pretendard Regular"/>
              </a:rPr>
              <a:t> 동작 특성 추출</a:t>
            </a:r>
            <a:endParaRPr lang="en-US" altLang="ko-KR" dirty="0" smtClean="0">
              <a:solidFill>
                <a:schemeClr val="bg1"/>
              </a:solidFill>
              <a:ea typeface="Pretendard Regular"/>
            </a:endParaRPr>
          </a:p>
          <a:p>
            <a:pPr marL="285750" lvl="0" indent="-285750">
              <a:lnSpc>
                <a:spcPct val="124499"/>
              </a:lnSpc>
              <a:buFont typeface="Arial" panose="020B0604020202020204" pitchFamily="34" charset="0"/>
              <a:buChar char="•"/>
            </a:pPr>
            <a:r>
              <a:rPr lang="en-US" altLang="ko-KR" dirty="0" smtClean="0">
                <a:solidFill>
                  <a:schemeClr val="bg1"/>
                </a:solidFill>
                <a:latin typeface="Pretendard Regular"/>
                <a:ea typeface="Pretendard Regular"/>
              </a:rPr>
              <a:t>EDA-DP </a:t>
            </a:r>
            <a:r>
              <a:rPr lang="ko-KR" altLang="en-US" dirty="0" smtClean="0">
                <a:solidFill>
                  <a:schemeClr val="bg1"/>
                </a:solidFill>
                <a:latin typeface="Pretendard Regular"/>
                <a:ea typeface="Pretendard Regular"/>
              </a:rPr>
              <a:t>를 통한 분포 시각화</a:t>
            </a:r>
            <a:endParaRPr lang="en-US" altLang="ko-KR" dirty="0">
              <a:solidFill>
                <a:schemeClr val="bg1"/>
              </a:solidFill>
              <a:latin typeface="Pretendard Regular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5715000" y="5562600"/>
            <a:ext cx="29718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2200" dirty="0" smtClean="0">
                <a:solidFill>
                  <a:srgbClr val="00074E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분석 데이터 선별</a:t>
            </a:r>
            <a:endParaRPr lang="en-US" sz="2200" b="0" i="0" u="none" strike="noStrike" dirty="0">
              <a:solidFill>
                <a:srgbClr val="00074E"/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9601200" y="5562600"/>
            <a:ext cx="29718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2200" b="1" dirty="0" smtClean="0">
                <a:solidFill>
                  <a:srgbClr val="00074E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데이터 </a:t>
            </a:r>
            <a:r>
              <a:rPr lang="ko-KR" altLang="en-US" sz="2200" b="1" dirty="0" err="1" smtClean="0">
                <a:solidFill>
                  <a:srgbClr val="00074E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필터링</a:t>
            </a:r>
            <a:endParaRPr lang="en-US" sz="2200" b="1" i="0" u="none" strike="noStrike" dirty="0">
              <a:solidFill>
                <a:srgbClr val="00074E"/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13487400" y="5562600"/>
            <a:ext cx="29718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2200" b="0" i="0" u="none" strike="noStrike" dirty="0" err="1" smtClean="0">
                <a:solidFill>
                  <a:srgbClr val="FFFFFF"/>
                </a:solidFill>
                <a:latin typeface="Pretendard SemiBold"/>
              </a:rPr>
              <a:t>특징별</a:t>
            </a:r>
            <a:r>
              <a:rPr lang="ko-KR" altLang="en-US" sz="2200" b="0" i="0" u="none" strike="noStrike" dirty="0" smtClean="0">
                <a:solidFill>
                  <a:srgbClr val="FFFFFF"/>
                </a:solidFill>
                <a:latin typeface="Pretendard SemiBold"/>
              </a:rPr>
              <a:t> 매핑</a:t>
            </a:r>
            <a:endParaRPr lang="en-US" sz="2200" b="0" i="0" u="none" strike="noStrike" dirty="0">
              <a:solidFill>
                <a:srgbClr val="FFFFFF"/>
              </a:solidFill>
              <a:latin typeface="Pretendard SemiBold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4406900" y="1193800"/>
            <a:ext cx="94742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5500" b="0" i="0" u="none" strike="noStrike" dirty="0" smtClean="0">
                <a:solidFill>
                  <a:srgbClr val="00074E"/>
                </a:solidFill>
                <a:ea typeface="Pretendard SemiBold"/>
              </a:rPr>
              <a:t>데이터 </a:t>
            </a:r>
            <a:r>
              <a:rPr lang="ko-KR" altLang="en-US" sz="5500" b="0" i="0" u="none" strike="noStrike" dirty="0" smtClean="0">
                <a:solidFill>
                  <a:srgbClr val="00074E"/>
                </a:solidFill>
                <a:ea typeface="Pretendard SemiBold"/>
              </a:rPr>
              <a:t>전처리 </a:t>
            </a:r>
            <a:r>
              <a:rPr lang="ko-KR" altLang="en-US" sz="5500" dirty="0" smtClean="0">
                <a:solidFill>
                  <a:srgbClr val="00074E"/>
                </a:solidFill>
                <a:ea typeface="Pretendard SemiBold"/>
              </a:rPr>
              <a:t>수행 과정</a:t>
            </a:r>
            <a:endParaRPr lang="ko-KR" sz="5500" b="0" i="0" u="none" strike="noStrike" dirty="0">
              <a:solidFill>
                <a:srgbClr val="00074E"/>
              </a:solidFill>
              <a:ea typeface="Pretendard SemiBold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1498600" y="2527300"/>
            <a:ext cx="15290800" cy="1143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 smtClean="0">
                <a:latin typeface="Pretendard Medium" panose="020B0600000101010101" charset="-127"/>
                <a:ea typeface="Pretendard Medium" panose="020B0600000101010101" charset="-127"/>
              </a:rPr>
              <a:t>항만 혼잡도 분류</a:t>
            </a:r>
            <a:r>
              <a:rPr lang="en-US" altLang="ko-KR" sz="3200" dirty="0" smtClean="0">
                <a:latin typeface="Pretendard Medium" panose="020B0600000101010101" charset="-127"/>
                <a:ea typeface="Pretendard Medium" panose="020B0600000101010101" charset="-127"/>
              </a:rPr>
              <a:t>/</a:t>
            </a:r>
            <a:r>
              <a:rPr lang="ko-KR" altLang="en-US" sz="3200" dirty="0" smtClean="0">
                <a:latin typeface="Pretendard Medium" panose="020B0600000101010101" charset="-127"/>
                <a:ea typeface="Pretendard Medium" panose="020B0600000101010101" charset="-127"/>
              </a:rPr>
              <a:t>체류 시간 예측 모델 제작을 위한 </a:t>
            </a:r>
            <a:r>
              <a:rPr lang="ko-KR" altLang="en-US" sz="3200" b="1" dirty="0" smtClean="0">
                <a:solidFill>
                  <a:schemeClr val="tx2">
                    <a:lumMod val="75000"/>
                  </a:schemeClr>
                </a:solidFill>
                <a:latin typeface="Pretendard Medium" panose="020B0600000101010101" charset="-127"/>
                <a:ea typeface="Pretendard Medium" panose="020B0600000101010101" charset="-127"/>
              </a:rPr>
              <a:t>데이터 정제</a:t>
            </a:r>
            <a:r>
              <a:rPr lang="ko-KR" altLang="en-US" sz="3200" dirty="0" smtClean="0">
                <a:latin typeface="Pretendard Medium" panose="020B0600000101010101" charset="-127"/>
                <a:ea typeface="Pretendard Medium" panose="020B0600000101010101" charset="-127"/>
              </a:rPr>
              <a:t> 및 </a:t>
            </a:r>
            <a:r>
              <a:rPr lang="ko-KR" altLang="en-US" sz="3200" b="1" dirty="0" smtClean="0">
                <a:solidFill>
                  <a:schemeClr val="tx2">
                    <a:lumMod val="75000"/>
                  </a:schemeClr>
                </a:solidFill>
                <a:latin typeface="Pretendard Medium" panose="020B0600000101010101" charset="-127"/>
                <a:ea typeface="Pretendard Medium" panose="020B0600000101010101" charset="-127"/>
              </a:rPr>
              <a:t>분석대상 식별</a:t>
            </a:r>
            <a:endParaRPr lang="ko-KR" altLang="en-US" sz="3200" b="1" dirty="0">
              <a:solidFill>
                <a:schemeClr val="tx2">
                  <a:lumMod val="75000"/>
                </a:schemeClr>
              </a:solidFill>
              <a:latin typeface="Pretendard Medium" panose="020B0600000101010101" charset="-127"/>
              <a:ea typeface="Pretendard Medium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492320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0" y="5143500"/>
            <a:ext cx="18300700" cy="51689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00" y="571500"/>
            <a:ext cx="17043400" cy="9156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7600" y="419100"/>
            <a:ext cx="2832100" cy="14986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511300" y="787400"/>
            <a:ext cx="2044700" cy="647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en-US" sz="1900" b="0" i="0" u="none" strike="noStrike" spc="100" dirty="0">
                <a:solidFill>
                  <a:srgbClr val="FFFFFF"/>
                </a:solidFill>
                <a:latin typeface="Pretendard Medium"/>
              </a:rPr>
              <a:t>Chapter</a:t>
            </a:r>
          </a:p>
          <a:p>
            <a:pPr lvl="0" algn="ctr">
              <a:lnSpc>
                <a:spcPct val="107899"/>
              </a:lnSpc>
            </a:pPr>
            <a:r>
              <a:rPr lang="en-US" sz="1900" b="0" i="0" u="none" strike="noStrike" spc="100" dirty="0" smtClean="0">
                <a:solidFill>
                  <a:srgbClr val="FFFFFF"/>
                </a:solidFill>
                <a:latin typeface="Pretendard Medium"/>
              </a:rPr>
              <a:t>03</a:t>
            </a:r>
            <a:endParaRPr lang="en-US" sz="1900" b="0" i="0" u="none" strike="noStrike" spc="100" dirty="0">
              <a:solidFill>
                <a:srgbClr val="FFFFFF"/>
              </a:solidFill>
              <a:latin typeface="Pretendard Medium"/>
            </a:endParaRP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300" y="5143500"/>
            <a:ext cx="17043400" cy="12700"/>
          </a:xfrm>
          <a:prstGeom prst="rect">
            <a:avLst/>
          </a:prstGeom>
        </p:spPr>
      </p:pic>
      <p:sp>
        <p:nvSpPr>
          <p:cNvPr id="27" name="TextBox 27"/>
          <p:cNvSpPr txBox="1"/>
          <p:nvPr/>
        </p:nvSpPr>
        <p:spPr>
          <a:xfrm>
            <a:off x="4406900" y="1193800"/>
            <a:ext cx="94742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5500" dirty="0" smtClean="0">
                <a:solidFill>
                  <a:srgbClr val="00074E"/>
                </a:solidFill>
                <a:ea typeface="Pretendard SemiBold"/>
              </a:rPr>
              <a:t>데이터 정제</a:t>
            </a:r>
            <a:endParaRPr lang="ko-KR" sz="5500" b="0" i="0" u="none" strike="noStrike" dirty="0">
              <a:solidFill>
                <a:srgbClr val="00074E"/>
              </a:solidFill>
              <a:ea typeface="Pretendard SemiBold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96600" y="2552698"/>
            <a:ext cx="5392563" cy="6519271"/>
          </a:xfrm>
          <a:prstGeom prst="rect">
            <a:avLst/>
          </a:prstGeom>
          <a:ln w="762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65257" y="2552699"/>
            <a:ext cx="5013485" cy="6519271"/>
          </a:xfrm>
          <a:prstGeom prst="rect">
            <a:avLst/>
          </a:prstGeom>
          <a:ln w="76200">
            <a:solidFill>
              <a:schemeClr val="accent2">
                <a:lumMod val="60000"/>
                <a:lumOff val="40000"/>
              </a:schemeClr>
            </a:solidFill>
          </a:ln>
        </p:spPr>
      </p:pic>
      <p:sp>
        <p:nvSpPr>
          <p:cNvPr id="12" name="직사각형 11"/>
          <p:cNvSpPr/>
          <p:nvPr/>
        </p:nvSpPr>
        <p:spPr>
          <a:xfrm>
            <a:off x="6930006" y="2475333"/>
            <a:ext cx="4055229" cy="725334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smtClean="0">
                <a:solidFill>
                  <a:srgbClr val="EAF2FF"/>
                </a:solidFill>
                <a:latin typeface="Pretendard Medium" panose="020B0600000101010101" charset="-127"/>
                <a:ea typeface="Pretendard Medium" panose="020B0600000101010101" charset="-127"/>
              </a:rPr>
              <a:t>데이터 로드 및 기본 변환</a:t>
            </a:r>
            <a:endParaRPr lang="en-US" altLang="ko-KR" sz="2000" b="1" dirty="0" smtClean="0">
              <a:solidFill>
                <a:srgbClr val="EAF2FF"/>
              </a:solidFill>
              <a:latin typeface="Pretendard Medium" panose="020B0600000101010101" charset="-127"/>
              <a:ea typeface="Pretendard Medium" panose="020B0600000101010101" charset="-127"/>
            </a:endParaRPr>
          </a:p>
          <a:p>
            <a:pPr algn="ctr"/>
            <a:r>
              <a:rPr lang="en-US" altLang="ko-KR" sz="1400" b="1" dirty="0" smtClean="0">
                <a:solidFill>
                  <a:schemeClr val="tx2">
                    <a:lumMod val="75000"/>
                  </a:schemeClr>
                </a:solidFill>
                <a:latin typeface="Pretendard Medium" panose="020B0600000101010101" charset="-127"/>
                <a:ea typeface="Pretendard Medium" panose="020B0600000101010101" charset="-127"/>
              </a:rPr>
              <a:t>(</a:t>
            </a:r>
            <a:r>
              <a:rPr lang="en-US" altLang="ko-KR" sz="1400" b="1" dirty="0" err="1" smtClean="0">
                <a:solidFill>
                  <a:schemeClr val="tx2">
                    <a:lumMod val="75000"/>
                  </a:schemeClr>
                </a:solidFill>
                <a:latin typeface="Pretendard Medium" panose="020B0600000101010101" charset="-127"/>
                <a:ea typeface="Pretendard Medium" panose="020B0600000101010101" charset="-127"/>
              </a:rPr>
              <a:t>Json</a:t>
            </a:r>
            <a:r>
              <a:rPr lang="en-US" altLang="ko-KR" sz="1400" b="1" dirty="0" smtClean="0">
                <a:solidFill>
                  <a:schemeClr val="tx2">
                    <a:lumMod val="75000"/>
                  </a:schemeClr>
                </a:solidFill>
                <a:latin typeface="Pretendard Medium" panose="020B0600000101010101" charset="-127"/>
                <a:ea typeface="Pretendard Medium" panose="020B0600000101010101" charset="-127"/>
              </a:rPr>
              <a:t> -&gt; </a:t>
            </a:r>
            <a:r>
              <a:rPr lang="en-US" altLang="ko-KR" sz="1400" b="1" dirty="0" err="1" smtClean="0">
                <a:solidFill>
                  <a:schemeClr val="tx2">
                    <a:lumMod val="75000"/>
                  </a:schemeClr>
                </a:solidFill>
                <a:latin typeface="Pretendard Medium" panose="020B0600000101010101" charset="-127"/>
                <a:ea typeface="Pretendard Medium" panose="020B0600000101010101" charset="-127"/>
              </a:rPr>
              <a:t>DataFrame</a:t>
            </a:r>
            <a:r>
              <a:rPr lang="en-US" altLang="ko-KR" sz="1400" b="1" dirty="0" smtClean="0">
                <a:solidFill>
                  <a:schemeClr val="tx2">
                    <a:lumMod val="75000"/>
                  </a:schemeClr>
                </a:solidFill>
                <a:latin typeface="Pretendard Medium" panose="020B0600000101010101" charset="-127"/>
                <a:ea typeface="Pretendard Medium" panose="020B0600000101010101" charset="-127"/>
              </a:rPr>
              <a:t> </a:t>
            </a:r>
            <a:r>
              <a:rPr lang="ko-KR" altLang="en-US" sz="1400" b="1" dirty="0" smtClean="0">
                <a:solidFill>
                  <a:schemeClr val="tx2">
                    <a:lumMod val="75000"/>
                  </a:schemeClr>
                </a:solidFill>
                <a:latin typeface="Pretendard Medium" panose="020B0600000101010101" charset="-127"/>
                <a:ea typeface="Pretendard Medium" panose="020B0600000101010101" charset="-127"/>
              </a:rPr>
              <a:t>변환</a:t>
            </a:r>
            <a:r>
              <a:rPr lang="en-US" altLang="ko-KR" sz="1400" b="1" dirty="0" smtClean="0">
                <a:solidFill>
                  <a:schemeClr val="tx2">
                    <a:lumMod val="75000"/>
                  </a:schemeClr>
                </a:solidFill>
                <a:latin typeface="Pretendard Medium" panose="020B0600000101010101" charset="-127"/>
                <a:ea typeface="Pretendard Medium" panose="020B0600000101010101" charset="-127"/>
              </a:rPr>
              <a:t>)</a:t>
            </a:r>
            <a:endParaRPr lang="ko-KR" altLang="en-US" sz="2000" b="1" dirty="0">
              <a:solidFill>
                <a:schemeClr val="tx2">
                  <a:lumMod val="75000"/>
                </a:schemeClr>
              </a:solidFill>
              <a:latin typeface="Pretendard Medium" panose="020B0600000101010101" charset="-127"/>
              <a:ea typeface="Pretendard Medium" panose="020B0600000101010101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6931482" y="3751866"/>
            <a:ext cx="4055229" cy="725334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smtClean="0">
                <a:solidFill>
                  <a:srgbClr val="EAF2FF"/>
                </a:solidFill>
                <a:latin typeface="Pretendard Medium" panose="020B0600000101010101" charset="-127"/>
                <a:ea typeface="Pretendard Medium" panose="020B0600000101010101" charset="-127"/>
              </a:rPr>
              <a:t>불필요 컬럼 제거</a:t>
            </a:r>
            <a:endParaRPr lang="en-US" altLang="ko-KR" sz="2000" b="1" dirty="0" smtClean="0">
              <a:solidFill>
                <a:srgbClr val="EAF2FF"/>
              </a:solidFill>
              <a:latin typeface="Pretendard Medium" panose="020B0600000101010101" charset="-127"/>
              <a:ea typeface="Pretendard Medium" panose="020B0600000101010101" charset="-127"/>
            </a:endParaRPr>
          </a:p>
          <a:p>
            <a:pPr algn="ctr"/>
            <a:r>
              <a:rPr lang="ko-KR" altLang="en-US" sz="2000" b="1" dirty="0" smtClean="0">
                <a:solidFill>
                  <a:srgbClr val="EAF2FF"/>
                </a:solidFill>
                <a:latin typeface="Pretendard Medium" panose="020B0600000101010101" charset="-127"/>
                <a:ea typeface="Pretendard Medium" panose="020B0600000101010101" charset="-127"/>
              </a:rPr>
              <a:t> </a:t>
            </a:r>
            <a:r>
              <a:rPr lang="en-US" altLang="ko-KR" sz="1400" b="1" dirty="0" smtClean="0">
                <a:solidFill>
                  <a:schemeClr val="tx2">
                    <a:lumMod val="75000"/>
                  </a:schemeClr>
                </a:solidFill>
                <a:latin typeface="Pretendard Medium" panose="020B0600000101010101" charset="-127"/>
                <a:ea typeface="Pretendard Medium" panose="020B0600000101010101" charset="-127"/>
              </a:rPr>
              <a:t>(</a:t>
            </a:r>
            <a:r>
              <a:rPr lang="ko-KR" altLang="en-US" sz="1400" b="1" dirty="0" smtClean="0">
                <a:solidFill>
                  <a:schemeClr val="tx2">
                    <a:lumMod val="75000"/>
                  </a:schemeClr>
                </a:solidFill>
                <a:latin typeface="Pretendard Medium" panose="020B0600000101010101" charset="-127"/>
                <a:ea typeface="Pretendard Medium" panose="020B0600000101010101" charset="-127"/>
              </a:rPr>
              <a:t>필요 컬럼 유지 </a:t>
            </a:r>
            <a:r>
              <a:rPr lang="en-US" altLang="ko-KR" sz="1400" b="1" dirty="0" smtClean="0">
                <a:solidFill>
                  <a:schemeClr val="tx2">
                    <a:lumMod val="75000"/>
                  </a:schemeClr>
                </a:solidFill>
                <a:latin typeface="Pretendard Medium" panose="020B0600000101010101" charset="-127"/>
                <a:ea typeface="Pretendard Medium" panose="020B0600000101010101" charset="-127"/>
              </a:rPr>
              <a:t>: </a:t>
            </a:r>
            <a:r>
              <a:rPr lang="en-US" altLang="ko-KR" sz="1400" b="1" dirty="0" err="1" smtClean="0">
                <a:solidFill>
                  <a:schemeClr val="tx2">
                    <a:lumMod val="75000"/>
                  </a:schemeClr>
                </a:solidFill>
                <a:latin typeface="Pretendard Medium" panose="020B0600000101010101" charset="-127"/>
                <a:ea typeface="Pretendard Medium" panose="020B0600000101010101" charset="-127"/>
              </a:rPr>
              <a:t>lat</a:t>
            </a:r>
            <a:r>
              <a:rPr lang="en-US" altLang="ko-KR" sz="1400" b="1" dirty="0" smtClean="0">
                <a:solidFill>
                  <a:schemeClr val="tx2">
                    <a:lumMod val="75000"/>
                  </a:schemeClr>
                </a:solidFill>
                <a:latin typeface="Pretendard Medium" panose="020B0600000101010101" charset="-127"/>
                <a:ea typeface="Pretendard Medium" panose="020B0600000101010101" charset="-127"/>
              </a:rPr>
              <a:t>, </a:t>
            </a:r>
            <a:r>
              <a:rPr lang="en-US" altLang="ko-KR" sz="1400" b="1" dirty="0" err="1" smtClean="0">
                <a:solidFill>
                  <a:schemeClr val="tx2">
                    <a:lumMod val="75000"/>
                  </a:schemeClr>
                </a:solidFill>
                <a:latin typeface="Pretendard Medium" panose="020B0600000101010101" charset="-127"/>
                <a:ea typeface="Pretendard Medium" panose="020B0600000101010101" charset="-127"/>
              </a:rPr>
              <a:t>lon</a:t>
            </a:r>
            <a:r>
              <a:rPr lang="en-US" altLang="ko-KR" sz="1400" b="1" dirty="0" smtClean="0">
                <a:solidFill>
                  <a:schemeClr val="tx2">
                    <a:lumMod val="75000"/>
                  </a:schemeClr>
                </a:solidFill>
                <a:latin typeface="Pretendard Medium" panose="020B0600000101010101" charset="-127"/>
                <a:ea typeface="Pretendard Medium" panose="020B0600000101010101" charset="-127"/>
              </a:rPr>
              <a:t>, speed, timestamp…)</a:t>
            </a:r>
            <a:endParaRPr lang="ko-KR" altLang="en-US" sz="2000" b="1" dirty="0">
              <a:solidFill>
                <a:schemeClr val="tx2">
                  <a:lumMod val="75000"/>
                </a:schemeClr>
              </a:solidFill>
              <a:latin typeface="Pretendard Medium" panose="020B0600000101010101" charset="-127"/>
              <a:ea typeface="Pretendard Medium" panose="020B0600000101010101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932958" y="5104599"/>
            <a:ext cx="4055229" cy="725334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smtClean="0">
                <a:solidFill>
                  <a:srgbClr val="EAF2FF"/>
                </a:solidFill>
                <a:latin typeface="Pretendard Medium" panose="020B0600000101010101" charset="-127"/>
                <a:ea typeface="Pretendard Medium" panose="020B0600000101010101" charset="-127"/>
              </a:rPr>
              <a:t>그룹별 정렬 </a:t>
            </a:r>
            <a:r>
              <a:rPr lang="en-US" altLang="ko-KR" sz="2000" b="1" dirty="0" smtClean="0">
                <a:solidFill>
                  <a:srgbClr val="EAF2FF"/>
                </a:solidFill>
                <a:latin typeface="Pretendard Medium" panose="020B0600000101010101" charset="-127"/>
                <a:ea typeface="Pretendard Medium" panose="020B0600000101010101" charset="-127"/>
              </a:rPr>
              <a:t>/ Shift </a:t>
            </a:r>
            <a:r>
              <a:rPr lang="ko-KR" altLang="en-US" sz="2000" b="1" dirty="0" smtClean="0">
                <a:solidFill>
                  <a:srgbClr val="EAF2FF"/>
                </a:solidFill>
                <a:latin typeface="Pretendard Medium" panose="020B0600000101010101" charset="-127"/>
                <a:ea typeface="Pretendard Medium" panose="020B0600000101010101" charset="-127"/>
              </a:rPr>
              <a:t>연산</a:t>
            </a:r>
            <a:r>
              <a:rPr lang="en-US" altLang="ko-KR" sz="2000" b="1" dirty="0" smtClean="0">
                <a:solidFill>
                  <a:srgbClr val="EAF2FF"/>
                </a:solidFill>
                <a:latin typeface="Pretendard Medium" panose="020B0600000101010101" charset="-127"/>
                <a:ea typeface="Pretendard Medium" panose="020B0600000101010101" charset="-127"/>
              </a:rPr>
              <a:t/>
            </a:r>
            <a:br>
              <a:rPr lang="en-US" altLang="ko-KR" sz="2000" b="1" dirty="0" smtClean="0">
                <a:solidFill>
                  <a:srgbClr val="EAF2FF"/>
                </a:solidFill>
                <a:latin typeface="Pretendard Medium" panose="020B0600000101010101" charset="-127"/>
                <a:ea typeface="Pretendard Medium" panose="020B0600000101010101" charset="-127"/>
              </a:rPr>
            </a:br>
            <a:r>
              <a:rPr lang="en-US" altLang="ko-KR" sz="1400" b="1" dirty="0" smtClean="0">
                <a:solidFill>
                  <a:schemeClr val="tx2">
                    <a:lumMod val="75000"/>
                  </a:schemeClr>
                </a:solidFill>
                <a:latin typeface="Pretendard Medium" panose="020B0600000101010101" charset="-127"/>
                <a:ea typeface="Pretendard Medium" panose="020B0600000101010101" charset="-127"/>
              </a:rPr>
              <a:t>(</a:t>
            </a:r>
            <a:r>
              <a:rPr lang="en-US" altLang="ko-KR" sz="1400" b="1" dirty="0" err="1" smtClean="0">
                <a:solidFill>
                  <a:schemeClr val="tx2">
                    <a:lumMod val="75000"/>
                  </a:schemeClr>
                </a:solidFill>
                <a:latin typeface="Pretendard Medium" panose="020B0600000101010101" charset="-127"/>
                <a:ea typeface="Pretendard Medium" panose="020B0600000101010101" charset="-127"/>
              </a:rPr>
              <a:t>mmsi</a:t>
            </a:r>
            <a:r>
              <a:rPr lang="ko-KR" altLang="en-US" sz="1400" b="1" dirty="0">
                <a:solidFill>
                  <a:schemeClr val="tx2">
                    <a:lumMod val="75000"/>
                  </a:schemeClr>
                </a:solidFill>
                <a:latin typeface="Pretendard Medium" panose="020B0600000101010101" charset="-127"/>
                <a:ea typeface="Pretendard Medium" panose="020B0600000101010101" charset="-127"/>
              </a:rPr>
              <a:t> </a:t>
            </a:r>
            <a:r>
              <a:rPr lang="ko-KR" altLang="en-US" sz="1400" b="1" dirty="0" smtClean="0">
                <a:solidFill>
                  <a:schemeClr val="tx2">
                    <a:lumMod val="75000"/>
                  </a:schemeClr>
                </a:solidFill>
                <a:latin typeface="Pretendard Medium" panose="020B0600000101010101" charset="-127"/>
                <a:ea typeface="Pretendard Medium" panose="020B0600000101010101" charset="-127"/>
              </a:rPr>
              <a:t>기준 </a:t>
            </a:r>
            <a:r>
              <a:rPr lang="en-US" altLang="ko-KR" sz="1400" b="1" dirty="0" err="1" smtClean="0">
                <a:solidFill>
                  <a:schemeClr val="tx2">
                    <a:lumMod val="75000"/>
                  </a:schemeClr>
                </a:solidFill>
                <a:latin typeface="Pretendard Medium" panose="020B0600000101010101" charset="-127"/>
                <a:ea typeface="Pretendard Medium" panose="020B0600000101010101" charset="-127"/>
              </a:rPr>
              <a:t>groupby</a:t>
            </a:r>
            <a:r>
              <a:rPr lang="en-US" altLang="ko-KR" sz="1400" b="1" dirty="0" smtClean="0">
                <a:solidFill>
                  <a:schemeClr val="tx2">
                    <a:lumMod val="75000"/>
                  </a:schemeClr>
                </a:solidFill>
                <a:latin typeface="Pretendard Medium" panose="020B0600000101010101" charset="-127"/>
                <a:ea typeface="Pretendard Medium" panose="020B0600000101010101" charset="-127"/>
              </a:rPr>
              <a:t>, shift </a:t>
            </a:r>
            <a:r>
              <a:rPr lang="ko-KR" altLang="en-US" sz="1400" b="1" dirty="0" smtClean="0">
                <a:solidFill>
                  <a:schemeClr val="tx2">
                    <a:lumMod val="75000"/>
                  </a:schemeClr>
                </a:solidFill>
                <a:latin typeface="Pretendard Medium" panose="020B0600000101010101" charset="-127"/>
                <a:ea typeface="Pretendard Medium" panose="020B0600000101010101" charset="-127"/>
              </a:rPr>
              <a:t>값을 통한 </a:t>
            </a:r>
            <a:r>
              <a:rPr lang="en-US" altLang="ko-KR" sz="1400" b="1" dirty="0" smtClean="0">
                <a:solidFill>
                  <a:schemeClr val="tx2">
                    <a:lumMod val="75000"/>
                  </a:schemeClr>
                </a:solidFill>
                <a:latin typeface="Pretendard Medium" panose="020B0600000101010101" charset="-127"/>
                <a:ea typeface="Pretendard Medium" panose="020B0600000101010101" charset="-127"/>
              </a:rPr>
              <a:t>before/after)</a:t>
            </a:r>
            <a:endParaRPr lang="ko-KR" altLang="en-US" sz="2000" b="1" dirty="0">
              <a:solidFill>
                <a:schemeClr val="tx2">
                  <a:lumMod val="75000"/>
                </a:schemeClr>
              </a:solidFill>
              <a:latin typeface="Pretendard Medium" panose="020B0600000101010101" charset="-127"/>
              <a:ea typeface="Pretendard Medium" panose="020B0600000101010101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6934434" y="6412918"/>
            <a:ext cx="4055229" cy="725334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smtClean="0">
                <a:solidFill>
                  <a:srgbClr val="EAF2FF"/>
                </a:solidFill>
                <a:latin typeface="Pretendard Medium" panose="020B0600000101010101" charset="-127"/>
                <a:ea typeface="Pretendard Medium" panose="020B0600000101010101" charset="-127"/>
              </a:rPr>
              <a:t>Feature Engineering</a:t>
            </a:r>
          </a:p>
          <a:p>
            <a:pPr algn="ctr"/>
            <a:r>
              <a:rPr lang="en-US" altLang="ko-KR" sz="1400" b="1" dirty="0" smtClean="0">
                <a:solidFill>
                  <a:schemeClr val="tx2">
                    <a:lumMod val="75000"/>
                  </a:schemeClr>
                </a:solidFill>
                <a:latin typeface="Pretendard Medium" panose="020B0600000101010101" charset="-127"/>
                <a:ea typeface="Pretendard Medium" panose="020B0600000101010101" charset="-127"/>
              </a:rPr>
              <a:t>(SEQ </a:t>
            </a:r>
            <a:r>
              <a:rPr lang="ko-KR" altLang="en-US" sz="1400" b="1" dirty="0" smtClean="0">
                <a:solidFill>
                  <a:schemeClr val="tx2">
                    <a:lumMod val="75000"/>
                  </a:schemeClr>
                </a:solidFill>
                <a:latin typeface="Pretendard Medium" panose="020B0600000101010101" charset="-127"/>
                <a:ea typeface="Pretendard Medium" panose="020B0600000101010101" charset="-127"/>
              </a:rPr>
              <a:t>생성</a:t>
            </a:r>
            <a:r>
              <a:rPr lang="en-US" altLang="ko-KR" sz="1400" b="1" dirty="0" smtClean="0">
                <a:solidFill>
                  <a:schemeClr val="tx2">
                    <a:lumMod val="75000"/>
                  </a:schemeClr>
                </a:solidFill>
                <a:latin typeface="Pretendard Medium" panose="020B0600000101010101" charset="-127"/>
                <a:ea typeface="Pretendard Medium" panose="020B0600000101010101" charset="-127"/>
              </a:rPr>
              <a:t>)</a:t>
            </a:r>
            <a:endParaRPr lang="ko-KR" altLang="en-US" sz="2000" b="1" dirty="0">
              <a:solidFill>
                <a:schemeClr val="tx2">
                  <a:lumMod val="75000"/>
                </a:schemeClr>
              </a:solidFill>
              <a:latin typeface="Pretendard Medium" panose="020B0600000101010101" charset="-127"/>
              <a:ea typeface="Pretendard Medium" panose="020B0600000101010101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935910" y="7721237"/>
            <a:ext cx="4055229" cy="725334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err="1" smtClean="0">
                <a:solidFill>
                  <a:srgbClr val="EAF2FF"/>
                </a:solidFill>
                <a:latin typeface="Pretendard Medium" panose="020B0600000101010101" charset="-127"/>
                <a:ea typeface="Pretendard Medium" panose="020B0600000101010101" charset="-127"/>
              </a:rPr>
              <a:t>결측치</a:t>
            </a:r>
            <a:r>
              <a:rPr lang="ko-KR" altLang="en-US" sz="2000" b="1" dirty="0" smtClean="0">
                <a:solidFill>
                  <a:srgbClr val="EAF2FF"/>
                </a:solidFill>
                <a:latin typeface="Pretendard Medium" panose="020B0600000101010101" charset="-127"/>
                <a:ea typeface="Pretendard Medium" panose="020B0600000101010101" charset="-127"/>
              </a:rPr>
              <a:t> 처리</a:t>
            </a:r>
            <a:r>
              <a:rPr lang="en-US" altLang="ko-KR" sz="2000" b="1" dirty="0" smtClean="0">
                <a:solidFill>
                  <a:srgbClr val="EAF2FF"/>
                </a:solidFill>
                <a:latin typeface="Pretendard Medium" panose="020B0600000101010101" charset="-127"/>
                <a:ea typeface="Pretendard Medium" panose="020B0600000101010101" charset="-127"/>
              </a:rPr>
              <a:t/>
            </a:r>
            <a:br>
              <a:rPr lang="en-US" altLang="ko-KR" sz="2000" b="1" dirty="0" smtClean="0">
                <a:solidFill>
                  <a:srgbClr val="EAF2FF"/>
                </a:solidFill>
                <a:latin typeface="Pretendard Medium" panose="020B0600000101010101" charset="-127"/>
                <a:ea typeface="Pretendard Medium" panose="020B0600000101010101" charset="-127"/>
              </a:rPr>
            </a:br>
            <a:r>
              <a:rPr lang="en-US" altLang="ko-KR" sz="1400" b="1" dirty="0" smtClean="0">
                <a:solidFill>
                  <a:schemeClr val="tx2">
                    <a:lumMod val="75000"/>
                  </a:schemeClr>
                </a:solidFill>
                <a:latin typeface="Pretendard Medium" panose="020B0600000101010101" charset="-127"/>
                <a:ea typeface="Pretendard Medium" panose="020B0600000101010101" charset="-127"/>
              </a:rPr>
              <a:t>(Before </a:t>
            </a:r>
            <a:r>
              <a:rPr lang="ko-KR" altLang="en-US" sz="1400" b="1" dirty="0" smtClean="0">
                <a:solidFill>
                  <a:schemeClr val="tx2">
                    <a:lumMod val="75000"/>
                  </a:schemeClr>
                </a:solidFill>
                <a:latin typeface="Pretendard Medium" panose="020B0600000101010101" charset="-127"/>
                <a:ea typeface="Pretendard Medium" panose="020B0600000101010101" charset="-127"/>
              </a:rPr>
              <a:t>없는 값 제거 </a:t>
            </a:r>
            <a:r>
              <a:rPr lang="en-US" altLang="ko-KR" sz="1400" b="1" dirty="0" err="1" smtClean="0">
                <a:solidFill>
                  <a:schemeClr val="tx2">
                    <a:lumMod val="75000"/>
                  </a:schemeClr>
                </a:solidFill>
                <a:latin typeface="Pretendard Medium" panose="020B0600000101010101" charset="-127"/>
                <a:ea typeface="Pretendard Medium" panose="020B0600000101010101" charset="-127"/>
              </a:rPr>
              <a:t>Movingtime</a:t>
            </a:r>
            <a:r>
              <a:rPr lang="en-US" altLang="ko-KR" sz="1400" b="1" dirty="0" smtClean="0">
                <a:solidFill>
                  <a:schemeClr val="tx2">
                    <a:lumMod val="75000"/>
                  </a:schemeClr>
                </a:solidFill>
                <a:latin typeface="Pretendard Medium" panose="020B0600000101010101" charset="-127"/>
                <a:ea typeface="Pretendard Medium" panose="020B0600000101010101" charset="-127"/>
              </a:rPr>
              <a:t> </a:t>
            </a:r>
            <a:r>
              <a:rPr lang="ko-KR" altLang="en-US" sz="1400" b="1" dirty="0" smtClean="0">
                <a:solidFill>
                  <a:schemeClr val="tx2">
                    <a:lumMod val="75000"/>
                  </a:schemeClr>
                </a:solidFill>
                <a:latin typeface="Pretendard Medium" panose="020B0600000101010101" charset="-127"/>
                <a:ea typeface="Pretendard Medium" panose="020B0600000101010101" charset="-127"/>
              </a:rPr>
              <a:t>없는 값 제거</a:t>
            </a:r>
            <a:r>
              <a:rPr lang="en-US" altLang="ko-KR" sz="1400" b="1" dirty="0" smtClean="0">
                <a:solidFill>
                  <a:schemeClr val="tx2">
                    <a:lumMod val="75000"/>
                  </a:schemeClr>
                </a:solidFill>
                <a:latin typeface="Pretendard Medium" panose="020B0600000101010101" charset="-127"/>
                <a:ea typeface="Pretendard Medium" panose="020B0600000101010101" charset="-127"/>
              </a:rPr>
              <a:t>)</a:t>
            </a:r>
            <a:endParaRPr lang="ko-KR" altLang="en-US" sz="2000" b="1" dirty="0">
              <a:solidFill>
                <a:schemeClr val="tx2">
                  <a:lumMod val="75000"/>
                </a:schemeClr>
              </a:solidFill>
              <a:latin typeface="Pretendard Medium" panose="020B0600000101010101" charset="-127"/>
              <a:ea typeface="Pretendard Medium" panose="020B0600000101010101" charset="-127"/>
            </a:endParaRPr>
          </a:p>
        </p:txBody>
      </p:sp>
      <p:sp>
        <p:nvSpPr>
          <p:cNvPr id="8" name="오른쪽 화살표 7"/>
          <p:cNvSpPr/>
          <p:nvPr/>
        </p:nvSpPr>
        <p:spPr>
          <a:xfrm rot="5400000">
            <a:off x="8781372" y="3273273"/>
            <a:ext cx="412598" cy="416638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오른쪽 화살표 18"/>
          <p:cNvSpPr/>
          <p:nvPr/>
        </p:nvSpPr>
        <p:spPr>
          <a:xfrm rot="5400000">
            <a:off x="8781372" y="4602031"/>
            <a:ext cx="412598" cy="416638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오른쪽 화살표 19"/>
          <p:cNvSpPr/>
          <p:nvPr/>
        </p:nvSpPr>
        <p:spPr>
          <a:xfrm rot="5400000">
            <a:off x="8781372" y="5903480"/>
            <a:ext cx="412598" cy="416638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오른쪽 화살표 20"/>
          <p:cNvSpPr/>
          <p:nvPr/>
        </p:nvSpPr>
        <p:spPr>
          <a:xfrm rot="5400000">
            <a:off x="8781372" y="7243482"/>
            <a:ext cx="412598" cy="416638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384870" y="6305398"/>
            <a:ext cx="3847266" cy="3207611"/>
          </a:xfrm>
          <a:prstGeom prst="rect">
            <a:avLst/>
          </a:prstGeom>
          <a:ln w="5715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8376868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0" y="5143500"/>
            <a:ext cx="18300700" cy="51689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00" y="571500"/>
            <a:ext cx="17043400" cy="9156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7600" y="419100"/>
            <a:ext cx="2832100" cy="14986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511300" y="787400"/>
            <a:ext cx="2044700" cy="647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en-US" sz="1900" b="0" i="0" u="none" strike="noStrike" spc="100" dirty="0">
                <a:solidFill>
                  <a:srgbClr val="FFFFFF"/>
                </a:solidFill>
                <a:latin typeface="Pretendard Medium"/>
              </a:rPr>
              <a:t>Chapter</a:t>
            </a:r>
          </a:p>
          <a:p>
            <a:pPr lvl="0" algn="ctr">
              <a:lnSpc>
                <a:spcPct val="107899"/>
              </a:lnSpc>
            </a:pPr>
            <a:r>
              <a:rPr lang="en-US" sz="1900" b="0" i="0" u="none" strike="noStrike" spc="100" dirty="0" smtClean="0">
                <a:solidFill>
                  <a:srgbClr val="FFFFFF"/>
                </a:solidFill>
                <a:latin typeface="Pretendard Medium"/>
              </a:rPr>
              <a:t>03</a:t>
            </a:r>
            <a:endParaRPr lang="en-US" sz="1900" b="0" i="0" u="none" strike="noStrike" spc="100" dirty="0">
              <a:solidFill>
                <a:srgbClr val="FFFFFF"/>
              </a:solidFill>
              <a:latin typeface="Pretendard Medium"/>
            </a:endParaRP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300" y="5143500"/>
            <a:ext cx="17043400" cy="12700"/>
          </a:xfrm>
          <a:prstGeom prst="rect">
            <a:avLst/>
          </a:prstGeom>
        </p:spPr>
      </p:pic>
      <p:sp>
        <p:nvSpPr>
          <p:cNvPr id="27" name="TextBox 27"/>
          <p:cNvSpPr txBox="1"/>
          <p:nvPr/>
        </p:nvSpPr>
        <p:spPr>
          <a:xfrm>
            <a:off x="4406900" y="1193800"/>
            <a:ext cx="94742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5500" dirty="0" smtClean="0">
                <a:solidFill>
                  <a:srgbClr val="00074E"/>
                </a:solidFill>
                <a:ea typeface="Pretendard SemiBold"/>
              </a:rPr>
              <a:t>데이터 전처리</a:t>
            </a:r>
            <a:endParaRPr lang="ko-KR" sz="5500" b="0" i="0" u="none" strike="noStrike" dirty="0">
              <a:solidFill>
                <a:srgbClr val="00074E"/>
              </a:solidFill>
              <a:ea typeface="Pretendard SemiBold"/>
            </a:endParaRPr>
          </a:p>
        </p:txBody>
      </p:sp>
      <p:pic>
        <p:nvPicPr>
          <p:cNvPr id="2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52700" y="2387600"/>
            <a:ext cx="13182600" cy="1143000"/>
          </a:xfrm>
          <a:prstGeom prst="rect">
            <a:avLst/>
          </a:prstGeom>
        </p:spPr>
      </p:pic>
      <p:pic>
        <p:nvPicPr>
          <p:cNvPr id="28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81300" y="2692400"/>
            <a:ext cx="1790700" cy="520700"/>
          </a:xfrm>
          <a:prstGeom prst="rect">
            <a:avLst/>
          </a:prstGeom>
        </p:spPr>
      </p:pic>
      <p:sp>
        <p:nvSpPr>
          <p:cNvPr id="29" name="TextBox 25"/>
          <p:cNvSpPr txBox="1"/>
          <p:nvPr/>
        </p:nvSpPr>
        <p:spPr>
          <a:xfrm>
            <a:off x="4914900" y="2768600"/>
            <a:ext cx="102489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altLang="ko-KR" sz="2100" b="0" i="0" u="none" strike="noStrike" dirty="0" err="1" smtClean="0">
                <a:solidFill>
                  <a:srgbClr val="FFFFFF"/>
                </a:solidFill>
                <a:ea typeface="Pretendard SemiBold"/>
              </a:rPr>
              <a:t>Haversine</a:t>
            </a:r>
            <a:r>
              <a:rPr lang="en-US" altLang="ko-KR" sz="2100" b="0" i="0" u="none" strike="noStrike" dirty="0" smtClean="0">
                <a:solidFill>
                  <a:srgbClr val="FFFFFF"/>
                </a:solidFill>
                <a:ea typeface="Pretendard SemiBold"/>
              </a:rPr>
              <a:t> </a:t>
            </a:r>
            <a:r>
              <a:rPr lang="ko-KR" altLang="en-US" sz="2100" b="0" i="0" u="none" strike="noStrike" dirty="0" smtClean="0">
                <a:solidFill>
                  <a:srgbClr val="FFFFFF"/>
                </a:solidFill>
                <a:ea typeface="Pretendard SemiBold"/>
              </a:rPr>
              <a:t>거리 계산 개념도를 적용하여 두 </a:t>
            </a:r>
            <a:r>
              <a:rPr lang="en-US" altLang="ko-KR" sz="2100" b="0" i="0" u="none" strike="noStrike" dirty="0" smtClean="0">
                <a:solidFill>
                  <a:srgbClr val="FFFFFF"/>
                </a:solidFill>
                <a:ea typeface="Pretendard SemiBold"/>
              </a:rPr>
              <a:t>GPS </a:t>
            </a:r>
            <a:r>
              <a:rPr lang="ko-KR" altLang="en-US" sz="2100" b="0" i="0" u="none" strike="noStrike" dirty="0" smtClean="0">
                <a:solidFill>
                  <a:srgbClr val="FFFFFF"/>
                </a:solidFill>
                <a:ea typeface="Pretendard SemiBold"/>
              </a:rPr>
              <a:t>좌표 사이의 거리 계산</a:t>
            </a:r>
            <a:endParaRPr lang="en-US" sz="2100" b="0" i="0" u="none" strike="noStrike" dirty="0">
              <a:solidFill>
                <a:srgbClr val="FFFFFF"/>
              </a:solidFill>
              <a:latin typeface="Pretendard SemiBold"/>
            </a:endParaRPr>
          </a:p>
        </p:txBody>
      </p:sp>
      <p:sp>
        <p:nvSpPr>
          <p:cNvPr id="30" name="TextBox 28"/>
          <p:cNvSpPr txBox="1"/>
          <p:nvPr/>
        </p:nvSpPr>
        <p:spPr>
          <a:xfrm>
            <a:off x="3035300" y="2781300"/>
            <a:ext cx="12954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900" b="0" i="0" u="none" strike="noStrike" dirty="0">
                <a:solidFill>
                  <a:srgbClr val="00074E"/>
                </a:solidFill>
                <a:latin typeface="Pretendard SemiBold"/>
              </a:rPr>
              <a:t>Insight</a:t>
            </a:r>
          </a:p>
        </p:txBody>
      </p:sp>
      <p:grpSp>
        <p:nvGrpSpPr>
          <p:cNvPr id="18" name="그룹 17"/>
          <p:cNvGrpSpPr/>
          <p:nvPr/>
        </p:nvGrpSpPr>
        <p:grpSpPr>
          <a:xfrm>
            <a:off x="933450" y="6253798"/>
            <a:ext cx="8362950" cy="3062604"/>
            <a:chOff x="933450" y="4000500"/>
            <a:chExt cx="9753600" cy="3571875"/>
          </a:xfrm>
        </p:grpSpPr>
        <p:pic>
          <p:nvPicPr>
            <p:cNvPr id="1026" name="Picture 2" descr="https://blog.kakaocdn.net/dna/yF1gE/btsFxWrb2n6/AAAAAAAAAAAAAAAAAAAAADp0vtJ-_l_0FKrfBvYLJjKPZSQNHCBYBF0sgKVbhFBt/img.png?credential=yqXZFxpELC7KVnFOS48ylbz2pIh7yKj8&amp;expires=1767193199&amp;allow_ip=&amp;allow_referer=&amp;signature=ZHN%2FheOiMXIag2xRlf6PnwkfqmI%3D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3450" y="4000500"/>
              <a:ext cx="8972550" cy="76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https://blog.kakaocdn.net/dna/ATwny/btsFBKbKKHc/AAAAAAAAAAAAAAAAAAAAAMkVvWMJMUCETz8u-E3AGiwnUB1tVJqCg7klZxH-OCVS/img.png?credential=yqXZFxpELC7KVnFOS48ylbz2pIh7yKj8&amp;expires=1767193199&amp;allow_ip=&amp;allow_referer=&amp;signature=IJKKK9mzj%2Bd10ABq%2Fuaev8%2BO94s%3D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7600" y="5013325"/>
              <a:ext cx="5200650" cy="11811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https://blog.kakaocdn.net/dna/XDXYb/btsFB6Tb41d/AAAAAAAAAAAAAAAAAAAAAAgLwNupZLfFpI9DACCrI43azdGz2j0TSYVotaFZTbZW/img.png?credential=yqXZFxpELC7KVnFOS48ylbz2pIh7yKj8&amp;expires=1767193199&amp;allow_ip=&amp;allow_referer=&amp;signature=q4gtsIwuJjAFd%2BP0Wadb4vJuJes%3D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5400" y="6448425"/>
              <a:ext cx="9391650" cy="11239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32" name="Picture 8" descr="https://blog.kakaocdn.net/dna/czi6QQ/btsJZQrPhnS/AAAAAAAAAAAAAAAAAAAAAF1fduggxI3GF1m7jhKJhIBhn0tZhG6XSff_92r8jFMv/img.png?credential=yqXZFxpELC7KVnFOS48ylbz2pIh7yKj8&amp;expires=1767193199&amp;allow_ip=&amp;allow_referer=&amp;signature=3Br2797GeatbDoVxlfM9gdpUSOg%3D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0092" y="3835400"/>
            <a:ext cx="2299975" cy="2281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12"/>
          <a:srcRect r="14021"/>
          <a:stretch/>
        </p:blipFill>
        <p:spPr>
          <a:xfrm>
            <a:off x="9434018" y="3835401"/>
            <a:ext cx="8015782" cy="565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7779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700" y="5143500"/>
            <a:ext cx="18300700" cy="51689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300" y="571500"/>
            <a:ext cx="17043400" cy="9156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7600" y="419100"/>
            <a:ext cx="2832100" cy="14986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511300" y="787400"/>
            <a:ext cx="2044700" cy="647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en-US" sz="1900" b="0" i="0" u="none" strike="noStrike" spc="100" dirty="0">
                <a:solidFill>
                  <a:srgbClr val="FFFFFF"/>
                </a:solidFill>
                <a:latin typeface="Pretendard Medium"/>
              </a:rPr>
              <a:t>Chapter</a:t>
            </a:r>
          </a:p>
          <a:p>
            <a:pPr lvl="0" algn="ctr">
              <a:lnSpc>
                <a:spcPct val="107899"/>
              </a:lnSpc>
            </a:pPr>
            <a:r>
              <a:rPr lang="en-US" sz="1900" b="0" i="0" u="none" strike="noStrike" spc="100" dirty="0" smtClean="0">
                <a:solidFill>
                  <a:srgbClr val="FFFFFF"/>
                </a:solidFill>
                <a:latin typeface="Pretendard Medium"/>
              </a:rPr>
              <a:t>03</a:t>
            </a:r>
            <a:endParaRPr lang="en-US" sz="1900" b="0" i="0" u="none" strike="noStrike" spc="100" dirty="0">
              <a:solidFill>
                <a:srgbClr val="FFFFFF"/>
              </a:solidFill>
              <a:latin typeface="Pretendard Medium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4406900" y="1193800"/>
            <a:ext cx="94742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5500" dirty="0" smtClean="0">
                <a:solidFill>
                  <a:srgbClr val="00074E"/>
                </a:solidFill>
                <a:ea typeface="Pretendard SemiBold"/>
              </a:rPr>
              <a:t>데이터 전처리</a:t>
            </a:r>
            <a:endParaRPr lang="ko-KR" sz="5500" b="0" i="0" u="none" strike="noStrike" dirty="0">
              <a:solidFill>
                <a:srgbClr val="00074E"/>
              </a:solidFill>
              <a:ea typeface="Pretendard SemiBold"/>
            </a:endParaRPr>
          </a:p>
        </p:txBody>
      </p:sp>
      <p:pic>
        <p:nvPicPr>
          <p:cNvPr id="2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52700" y="2387600"/>
            <a:ext cx="13182600" cy="1143000"/>
          </a:xfrm>
          <a:prstGeom prst="rect">
            <a:avLst/>
          </a:prstGeom>
        </p:spPr>
      </p:pic>
      <p:pic>
        <p:nvPicPr>
          <p:cNvPr id="28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81300" y="2692400"/>
            <a:ext cx="1790700" cy="520700"/>
          </a:xfrm>
          <a:prstGeom prst="rect">
            <a:avLst/>
          </a:prstGeom>
        </p:spPr>
      </p:pic>
      <p:sp>
        <p:nvSpPr>
          <p:cNvPr id="29" name="TextBox 25"/>
          <p:cNvSpPr txBox="1"/>
          <p:nvPr/>
        </p:nvSpPr>
        <p:spPr>
          <a:xfrm>
            <a:off x="4914900" y="2768600"/>
            <a:ext cx="102489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altLang="ko-KR" sz="2100" b="0" i="0" u="none" strike="noStrike" dirty="0" smtClean="0">
                <a:solidFill>
                  <a:srgbClr val="FFFFFF"/>
                </a:solidFill>
                <a:ea typeface="Pretendard SemiBold"/>
              </a:rPr>
              <a:t>Feature</a:t>
            </a:r>
            <a:r>
              <a:rPr lang="ko-KR" altLang="en-US" sz="2100" b="0" i="0" u="none" strike="noStrike" dirty="0" smtClean="0">
                <a:solidFill>
                  <a:srgbClr val="FFFFFF"/>
                </a:solidFill>
                <a:ea typeface="Pretendard SemiBold"/>
              </a:rPr>
              <a:t> </a:t>
            </a:r>
            <a:r>
              <a:rPr lang="en-US" altLang="ko-KR" sz="2100" b="0" i="0" u="none" strike="noStrike" dirty="0" smtClean="0">
                <a:solidFill>
                  <a:srgbClr val="FFFFFF"/>
                </a:solidFill>
                <a:ea typeface="Pretendard SemiBold"/>
              </a:rPr>
              <a:t>Engineering </a:t>
            </a:r>
            <a:r>
              <a:rPr lang="ko-KR" altLang="en-US" sz="2100" dirty="0" smtClean="0">
                <a:solidFill>
                  <a:srgbClr val="FFFFFF"/>
                </a:solidFill>
                <a:ea typeface="Pretendard SemiBold"/>
              </a:rPr>
              <a:t>과정을 통한 </a:t>
            </a:r>
            <a:r>
              <a:rPr lang="en-US" altLang="ko-KR" sz="2100" dirty="0" smtClean="0">
                <a:solidFill>
                  <a:srgbClr val="FFFFFF"/>
                </a:solidFill>
                <a:ea typeface="Pretendard SemiBold"/>
              </a:rPr>
              <a:t>Feature </a:t>
            </a:r>
            <a:r>
              <a:rPr lang="ko-KR" altLang="en-US" sz="2100" dirty="0" smtClean="0">
                <a:solidFill>
                  <a:srgbClr val="FFFFFF"/>
                </a:solidFill>
                <a:ea typeface="Pretendard SemiBold"/>
              </a:rPr>
              <a:t>생성</a:t>
            </a:r>
            <a:endParaRPr lang="en-US" sz="2100" b="0" i="0" u="none" strike="noStrike" dirty="0">
              <a:solidFill>
                <a:srgbClr val="FFFFFF"/>
              </a:solidFill>
              <a:latin typeface="Pretendard SemiBold"/>
            </a:endParaRPr>
          </a:p>
        </p:txBody>
      </p:sp>
      <p:sp>
        <p:nvSpPr>
          <p:cNvPr id="30" name="TextBox 28"/>
          <p:cNvSpPr txBox="1"/>
          <p:nvPr/>
        </p:nvSpPr>
        <p:spPr>
          <a:xfrm>
            <a:off x="3035300" y="2781300"/>
            <a:ext cx="12954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900" b="0" i="0" u="none" strike="noStrike" dirty="0">
                <a:solidFill>
                  <a:srgbClr val="00074E"/>
                </a:solidFill>
                <a:latin typeface="Pretendard SemiBold"/>
              </a:rPr>
              <a:t>Insight</a:t>
            </a:r>
          </a:p>
        </p:txBody>
      </p:sp>
      <p:graphicFrame>
        <p:nvGraphicFramePr>
          <p:cNvPr id="34" name="표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7385292"/>
              </p:ext>
            </p:extLst>
          </p:nvPr>
        </p:nvGraphicFramePr>
        <p:xfrm>
          <a:off x="1295400" y="4114800"/>
          <a:ext cx="5105400" cy="51054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9800">
                  <a:extLst>
                    <a:ext uri="{9D8B030D-6E8A-4147-A177-3AD203B41FA5}">
                      <a16:colId xmlns:a16="http://schemas.microsoft.com/office/drawing/2014/main" val="188030876"/>
                    </a:ext>
                  </a:extLst>
                </a:gridCol>
                <a:gridCol w="2895600">
                  <a:extLst>
                    <a:ext uri="{9D8B030D-6E8A-4147-A177-3AD203B41FA5}">
                      <a16:colId xmlns:a16="http://schemas.microsoft.com/office/drawing/2014/main" val="433532343"/>
                    </a:ext>
                  </a:extLst>
                </a:gridCol>
              </a:tblGrid>
              <a:tr h="729343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100" b="0" i="0" u="none" strike="noStrike" dirty="0" smtClean="0">
                          <a:solidFill>
                            <a:srgbClr val="4A5BA3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</a:rPr>
                        <a:t> Feature </a:t>
                      </a:r>
                      <a:r>
                        <a:rPr lang="ko-KR" altLang="en-US" sz="2100" b="0" i="0" u="none" strike="noStrike" dirty="0" smtClean="0">
                          <a:solidFill>
                            <a:srgbClr val="4A5BA3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</a:rPr>
                        <a:t>생성 </a:t>
                      </a:r>
                      <a:r>
                        <a:rPr lang="en-US" altLang="ko-KR" sz="2100" dirty="0" smtClean="0">
                          <a:solidFill>
                            <a:srgbClr val="4A5BA3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</a:rPr>
                        <a:t>“</a:t>
                      </a:r>
                      <a:r>
                        <a:rPr lang="ko-KR" altLang="en-US" sz="2100" dirty="0" smtClean="0">
                          <a:solidFill>
                            <a:srgbClr val="4A5BA3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</a:rPr>
                        <a:t>전</a:t>
                      </a:r>
                      <a:r>
                        <a:rPr lang="en-US" altLang="ko-KR" sz="2100" dirty="0" smtClean="0">
                          <a:solidFill>
                            <a:srgbClr val="4A5BA3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</a:rPr>
                        <a:t>”</a:t>
                      </a:r>
                      <a:endParaRPr lang="en-US" altLang="ko-KR" sz="2100" b="0" i="0" u="none" strike="noStrike" dirty="0" smtClean="0">
                        <a:solidFill>
                          <a:srgbClr val="4A5BA3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9895299"/>
                  </a:ext>
                </a:extLst>
              </a:tr>
              <a:tr h="729343">
                <a:tc>
                  <a:txBody>
                    <a:bodyPr/>
                    <a:lstStyle/>
                    <a:p>
                      <a:pPr lvl="0" latinLnBrk="1"/>
                      <a:r>
                        <a:rPr lang="en-US" altLang="ko-KR" dirty="0" smtClean="0">
                          <a:latin typeface="Pretendard Medium" panose="020B0600000101010101" charset="-127"/>
                          <a:ea typeface="Pretendard Medium" panose="020B0600000101010101" charset="-127"/>
                        </a:rPr>
                        <a:t> </a:t>
                      </a:r>
                      <a:r>
                        <a:rPr lang="en-US" altLang="ko-KR" dirty="0" err="1" smtClean="0">
                          <a:latin typeface="Pretendard Medium" panose="020B0600000101010101" charset="-127"/>
                          <a:ea typeface="Pretendard Medium" panose="020B0600000101010101" charset="-127"/>
                        </a:rPr>
                        <a:t>mmsi</a:t>
                      </a:r>
                      <a:endParaRPr lang="ko-KR" altLang="en-US" dirty="0">
                        <a:latin typeface="Pretendard Medium" panose="020B0600000101010101" charset="-127"/>
                        <a:ea typeface="Pretendard Medium" panose="020B0600000101010101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latinLnBrk="1"/>
                      <a:r>
                        <a:rPr lang="en-US" altLang="ko-KR" dirty="0" smtClean="0">
                          <a:latin typeface="Pretendard Medium" panose="020B0600000101010101" charset="-127"/>
                          <a:ea typeface="Pretendard Medium" panose="020B0600000101010101" charset="-127"/>
                        </a:rPr>
                        <a:t> </a:t>
                      </a:r>
                      <a:r>
                        <a:rPr lang="ko-KR" altLang="en-US" dirty="0" smtClean="0">
                          <a:latin typeface="Pretendard Medium" panose="020B0600000101010101" charset="-127"/>
                          <a:ea typeface="Pretendard Medium" panose="020B0600000101010101" charset="-127"/>
                        </a:rPr>
                        <a:t>선박 </a:t>
                      </a:r>
                      <a:r>
                        <a:rPr lang="ko-KR" altLang="en-US" dirty="0" err="1" smtClean="0">
                          <a:latin typeface="Pretendard Medium" panose="020B0600000101010101" charset="-127"/>
                          <a:ea typeface="Pretendard Medium" panose="020B0600000101010101" charset="-127"/>
                        </a:rPr>
                        <a:t>식별자</a:t>
                      </a:r>
                      <a:endParaRPr lang="ko-KR" altLang="en-US" dirty="0">
                        <a:latin typeface="Pretendard Medium" panose="020B0600000101010101" charset="-127"/>
                        <a:ea typeface="Pretendard Medium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1640419"/>
                  </a:ext>
                </a:extLst>
              </a:tr>
              <a:tr h="729343">
                <a:tc>
                  <a:txBody>
                    <a:bodyPr/>
                    <a:lstStyle/>
                    <a:p>
                      <a:pPr lvl="0" latinLnBrk="1"/>
                      <a:r>
                        <a:rPr lang="en-US" altLang="ko-KR" dirty="0" smtClean="0">
                          <a:latin typeface="Pretendard Medium" panose="020B0600000101010101" charset="-127"/>
                          <a:ea typeface="Pretendard Medium" panose="020B0600000101010101" charset="-127"/>
                        </a:rPr>
                        <a:t> </a:t>
                      </a:r>
                      <a:r>
                        <a:rPr lang="en-US" altLang="ko-KR" dirty="0" err="1" smtClean="0">
                          <a:latin typeface="Pretendard Medium" panose="020B0600000101010101" charset="-127"/>
                          <a:ea typeface="Pretendard Medium" panose="020B0600000101010101" charset="-127"/>
                        </a:rPr>
                        <a:t>Seq</a:t>
                      </a:r>
                      <a:endParaRPr lang="ko-KR" altLang="en-US" dirty="0">
                        <a:latin typeface="Pretendard Medium" panose="020B0600000101010101" charset="-127"/>
                        <a:ea typeface="Pretendard Medium" panose="020B0600000101010101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latinLnBrk="1"/>
                      <a:r>
                        <a:rPr lang="en-US" altLang="ko-KR" baseline="0" dirty="0" smtClean="0">
                          <a:latin typeface="Pretendard Medium" panose="020B0600000101010101" charset="-127"/>
                          <a:ea typeface="Pretendard Medium" panose="020B0600000101010101" charset="-127"/>
                        </a:rPr>
                        <a:t> </a:t>
                      </a:r>
                      <a:r>
                        <a:rPr lang="ko-KR" altLang="en-US" baseline="0" dirty="0" smtClean="0">
                          <a:latin typeface="Pretendard Medium" panose="020B0600000101010101" charset="-127"/>
                          <a:ea typeface="Pretendard Medium" panose="020B0600000101010101" charset="-127"/>
                        </a:rPr>
                        <a:t>시간 순서</a:t>
                      </a:r>
                      <a:endParaRPr lang="ko-KR" altLang="en-US" dirty="0">
                        <a:latin typeface="Pretendard Medium" panose="020B0600000101010101" charset="-127"/>
                        <a:ea typeface="Pretendard Medium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73374564"/>
                  </a:ext>
                </a:extLst>
              </a:tr>
              <a:tr h="729343">
                <a:tc>
                  <a:txBody>
                    <a:bodyPr/>
                    <a:lstStyle/>
                    <a:p>
                      <a:pPr lvl="0" latinLnBrk="1"/>
                      <a:r>
                        <a:rPr lang="en-US" altLang="ko-KR" dirty="0" smtClean="0">
                          <a:latin typeface="Pretendard Medium" panose="020B0600000101010101" charset="-127"/>
                          <a:ea typeface="Pretendard Medium" panose="020B0600000101010101" charset="-127"/>
                        </a:rPr>
                        <a:t> </a:t>
                      </a:r>
                      <a:r>
                        <a:rPr lang="en-US" altLang="ko-KR" dirty="0" err="1" smtClean="0">
                          <a:latin typeface="Pretendard Medium" panose="020B0600000101010101" charset="-127"/>
                          <a:ea typeface="Pretendard Medium" panose="020B0600000101010101" charset="-127"/>
                        </a:rPr>
                        <a:t>Before_lat</a:t>
                      </a:r>
                      <a:r>
                        <a:rPr lang="en-US" altLang="ko-KR" dirty="0" smtClean="0">
                          <a:latin typeface="Pretendard Medium" panose="020B0600000101010101" charset="-127"/>
                          <a:ea typeface="Pretendard Medium" panose="020B0600000101010101" charset="-127"/>
                        </a:rPr>
                        <a:t>/</a:t>
                      </a:r>
                      <a:r>
                        <a:rPr lang="en-US" altLang="ko-KR" dirty="0" err="1" smtClean="0">
                          <a:latin typeface="Pretendard Medium" panose="020B0600000101010101" charset="-127"/>
                          <a:ea typeface="Pretendard Medium" panose="020B0600000101010101" charset="-127"/>
                        </a:rPr>
                        <a:t>lon</a:t>
                      </a:r>
                      <a:endParaRPr lang="en-US" altLang="ko-KR" dirty="0" smtClean="0">
                        <a:latin typeface="Pretendard Medium" panose="020B0600000101010101" charset="-127"/>
                        <a:ea typeface="Pretendard Medium" panose="020B0600000101010101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latinLnBrk="1"/>
                      <a:r>
                        <a:rPr lang="en-US" altLang="ko-KR" dirty="0" smtClean="0">
                          <a:latin typeface="Pretendard Medium" panose="020B0600000101010101" charset="-127"/>
                          <a:ea typeface="Pretendard Medium" panose="020B0600000101010101" charset="-127"/>
                        </a:rPr>
                        <a:t> </a:t>
                      </a:r>
                      <a:r>
                        <a:rPr lang="ko-KR" altLang="en-US" dirty="0" smtClean="0">
                          <a:latin typeface="Pretendard Medium" panose="020B0600000101010101" charset="-127"/>
                          <a:ea typeface="Pretendard Medium" panose="020B0600000101010101" charset="-127"/>
                        </a:rPr>
                        <a:t>이동 전 좌표</a:t>
                      </a:r>
                      <a:endParaRPr lang="ko-KR" altLang="en-US" dirty="0">
                        <a:latin typeface="Pretendard Medium" panose="020B0600000101010101" charset="-127"/>
                        <a:ea typeface="Pretendard Medium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3650657"/>
                  </a:ext>
                </a:extLst>
              </a:tr>
              <a:tr h="729343">
                <a:tc>
                  <a:txBody>
                    <a:bodyPr/>
                    <a:lstStyle/>
                    <a:p>
                      <a:pPr lvl="0" latinLnBrk="1"/>
                      <a:r>
                        <a:rPr lang="en-US" altLang="ko-KR" dirty="0" smtClean="0">
                          <a:latin typeface="Pretendard Medium" panose="020B0600000101010101" charset="-127"/>
                          <a:ea typeface="Pretendard Medium" panose="020B0600000101010101" charset="-127"/>
                        </a:rPr>
                        <a:t> </a:t>
                      </a:r>
                      <a:r>
                        <a:rPr lang="en-US" altLang="ko-KR" dirty="0" err="1" smtClean="0">
                          <a:latin typeface="Pretendard Medium" panose="020B0600000101010101" charset="-127"/>
                          <a:ea typeface="Pretendard Medium" panose="020B0600000101010101" charset="-127"/>
                        </a:rPr>
                        <a:t>After_lat</a:t>
                      </a:r>
                      <a:r>
                        <a:rPr lang="en-US" altLang="ko-KR" dirty="0" smtClean="0">
                          <a:latin typeface="Pretendard Medium" panose="020B0600000101010101" charset="-127"/>
                          <a:ea typeface="Pretendard Medium" panose="020B0600000101010101" charset="-127"/>
                        </a:rPr>
                        <a:t>/</a:t>
                      </a:r>
                      <a:r>
                        <a:rPr lang="en-US" altLang="ko-KR" dirty="0" err="1" smtClean="0">
                          <a:latin typeface="Pretendard Medium" panose="020B0600000101010101" charset="-127"/>
                          <a:ea typeface="Pretendard Medium" panose="020B0600000101010101" charset="-127"/>
                        </a:rPr>
                        <a:t>lon</a:t>
                      </a:r>
                      <a:endParaRPr lang="en-US" altLang="ko-KR" dirty="0" smtClean="0">
                        <a:latin typeface="Pretendard Medium" panose="020B0600000101010101" charset="-127"/>
                        <a:ea typeface="Pretendard Medium" panose="020B0600000101010101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latinLnBrk="1"/>
                      <a:r>
                        <a:rPr lang="en-US" altLang="ko-KR" dirty="0" smtClean="0">
                          <a:latin typeface="Pretendard Medium" panose="020B0600000101010101" charset="-127"/>
                          <a:ea typeface="Pretendard Medium" panose="020B0600000101010101" charset="-127"/>
                        </a:rPr>
                        <a:t> </a:t>
                      </a:r>
                      <a:r>
                        <a:rPr lang="ko-KR" altLang="en-US" dirty="0" smtClean="0">
                          <a:latin typeface="Pretendard Medium" panose="020B0600000101010101" charset="-127"/>
                          <a:ea typeface="Pretendard Medium" panose="020B0600000101010101" charset="-127"/>
                        </a:rPr>
                        <a:t>이동 후 좌표</a:t>
                      </a:r>
                      <a:endParaRPr lang="ko-KR" altLang="en-US" dirty="0">
                        <a:latin typeface="Pretendard Medium" panose="020B0600000101010101" charset="-127"/>
                        <a:ea typeface="Pretendard Medium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7199387"/>
                  </a:ext>
                </a:extLst>
              </a:tr>
              <a:tr h="729343">
                <a:tc>
                  <a:txBody>
                    <a:bodyPr/>
                    <a:lstStyle/>
                    <a:p>
                      <a:pPr lvl="0" latinLnBrk="1"/>
                      <a:r>
                        <a:rPr lang="en-US" altLang="ko-KR" dirty="0" smtClean="0">
                          <a:latin typeface="Pretendard Medium" panose="020B0600000101010101" charset="-127"/>
                          <a:ea typeface="Pretendard Medium" panose="020B0600000101010101" charset="-127"/>
                        </a:rPr>
                        <a:t> SOG</a:t>
                      </a:r>
                      <a:endParaRPr lang="ko-KR" altLang="en-US" dirty="0">
                        <a:latin typeface="Pretendard Medium" panose="020B0600000101010101" charset="-127"/>
                        <a:ea typeface="Pretendard Medium" panose="020B0600000101010101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latinLnBrk="1"/>
                      <a:r>
                        <a:rPr lang="en-US" altLang="ko-KR" dirty="0" smtClean="0">
                          <a:latin typeface="Pretendard Medium" panose="020B0600000101010101" charset="-127"/>
                          <a:ea typeface="Pretendard Medium" panose="020B0600000101010101" charset="-127"/>
                        </a:rPr>
                        <a:t> </a:t>
                      </a:r>
                      <a:r>
                        <a:rPr lang="ko-KR" altLang="en-US" dirty="0" smtClean="0">
                          <a:latin typeface="Pretendard Medium" panose="020B0600000101010101" charset="-127"/>
                          <a:ea typeface="Pretendard Medium" panose="020B0600000101010101" charset="-127"/>
                        </a:rPr>
                        <a:t>순간 속력</a:t>
                      </a:r>
                      <a:endParaRPr lang="ko-KR" altLang="en-US" dirty="0">
                        <a:latin typeface="Pretendard Medium" panose="020B0600000101010101" charset="-127"/>
                        <a:ea typeface="Pretendard Medium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28539023"/>
                  </a:ext>
                </a:extLst>
              </a:tr>
              <a:tr h="729343">
                <a:tc>
                  <a:txBody>
                    <a:bodyPr/>
                    <a:lstStyle/>
                    <a:p>
                      <a:pPr lvl="0" latinLnBrk="1"/>
                      <a:r>
                        <a:rPr lang="en-US" altLang="ko-KR" dirty="0" smtClean="0">
                          <a:latin typeface="Pretendard Medium" panose="020B0600000101010101" charset="-127"/>
                          <a:ea typeface="Pretendard Medium" panose="020B0600000101010101" charset="-127"/>
                        </a:rPr>
                        <a:t> </a:t>
                      </a:r>
                      <a:r>
                        <a:rPr lang="en-US" altLang="ko-KR" dirty="0" err="1" smtClean="0">
                          <a:latin typeface="Pretendard Medium" panose="020B0600000101010101" charset="-127"/>
                          <a:ea typeface="Pretendard Medium" panose="020B0600000101010101" charset="-127"/>
                        </a:rPr>
                        <a:t>Moving_time</a:t>
                      </a:r>
                      <a:endParaRPr lang="en-US" altLang="ko-KR" dirty="0" smtClean="0">
                        <a:latin typeface="Pretendard Medium" panose="020B0600000101010101" charset="-127"/>
                        <a:ea typeface="Pretendard Medium" panose="020B0600000101010101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latinLnBrk="1"/>
                      <a:r>
                        <a:rPr lang="en-US" altLang="ko-KR" dirty="0" smtClean="0">
                          <a:latin typeface="Pretendard Medium" panose="020B0600000101010101" charset="-127"/>
                          <a:ea typeface="Pretendard Medium" panose="020B0600000101010101" charset="-127"/>
                        </a:rPr>
                        <a:t> </a:t>
                      </a:r>
                      <a:r>
                        <a:rPr lang="ko-KR" altLang="en-US" dirty="0" smtClean="0">
                          <a:latin typeface="Pretendard Medium" panose="020B0600000101010101" charset="-127"/>
                          <a:ea typeface="Pretendard Medium" panose="020B0600000101010101" charset="-127"/>
                        </a:rPr>
                        <a:t>이동 시간</a:t>
                      </a:r>
                      <a:r>
                        <a:rPr lang="en-US" altLang="ko-KR" dirty="0" smtClean="0">
                          <a:latin typeface="Pretendard Medium" panose="020B0600000101010101" charset="-127"/>
                          <a:ea typeface="Pretendard Medium" panose="020B0600000101010101" charset="-127"/>
                        </a:rPr>
                        <a:t>(</a:t>
                      </a:r>
                      <a:r>
                        <a:rPr lang="ko-KR" altLang="en-US" dirty="0" smtClean="0">
                          <a:latin typeface="Pretendard Medium" panose="020B0600000101010101" charset="-127"/>
                          <a:ea typeface="Pretendard Medium" panose="020B0600000101010101" charset="-127"/>
                        </a:rPr>
                        <a:t>초</a:t>
                      </a:r>
                      <a:r>
                        <a:rPr lang="en-US" altLang="ko-KR" dirty="0" smtClean="0">
                          <a:latin typeface="Pretendard Medium" panose="020B0600000101010101" charset="-127"/>
                          <a:ea typeface="Pretendard Medium" panose="020B0600000101010101" charset="-127"/>
                        </a:rPr>
                        <a:t>)</a:t>
                      </a:r>
                      <a:endParaRPr lang="ko-KR" altLang="en-US" dirty="0">
                        <a:latin typeface="Pretendard Medium" panose="020B0600000101010101" charset="-127"/>
                        <a:ea typeface="Pretendard Medium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9305112"/>
                  </a:ext>
                </a:extLst>
              </a:tr>
            </a:tbl>
          </a:graphicData>
        </a:graphic>
      </p:graphicFrame>
      <p:graphicFrame>
        <p:nvGraphicFramePr>
          <p:cNvPr id="48" name="표 4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1515880"/>
              </p:ext>
            </p:extLst>
          </p:nvPr>
        </p:nvGraphicFramePr>
        <p:xfrm>
          <a:off x="6781800" y="4114800"/>
          <a:ext cx="5105400" cy="51054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9800">
                  <a:extLst>
                    <a:ext uri="{9D8B030D-6E8A-4147-A177-3AD203B41FA5}">
                      <a16:colId xmlns:a16="http://schemas.microsoft.com/office/drawing/2014/main" val="188030876"/>
                    </a:ext>
                  </a:extLst>
                </a:gridCol>
                <a:gridCol w="2895600">
                  <a:extLst>
                    <a:ext uri="{9D8B030D-6E8A-4147-A177-3AD203B41FA5}">
                      <a16:colId xmlns:a16="http://schemas.microsoft.com/office/drawing/2014/main" val="433532343"/>
                    </a:ext>
                  </a:extLst>
                </a:gridCol>
              </a:tblGrid>
              <a:tr h="729343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100" b="0" i="0" u="none" strike="noStrike" dirty="0" smtClean="0">
                          <a:solidFill>
                            <a:srgbClr val="4A5BA3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</a:rPr>
                        <a:t> Feature </a:t>
                      </a:r>
                      <a:r>
                        <a:rPr lang="ko-KR" altLang="en-US" sz="2100" b="0" i="0" u="none" strike="noStrike" dirty="0" smtClean="0">
                          <a:solidFill>
                            <a:srgbClr val="4A5BA3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</a:rPr>
                        <a:t>생성 </a:t>
                      </a:r>
                      <a:r>
                        <a:rPr lang="en-US" altLang="ko-KR" sz="2100" dirty="0" smtClean="0">
                          <a:solidFill>
                            <a:srgbClr val="4A5BA3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</a:rPr>
                        <a:t>“</a:t>
                      </a:r>
                      <a:r>
                        <a:rPr lang="ko-KR" altLang="en-US" sz="2100" dirty="0" smtClean="0">
                          <a:solidFill>
                            <a:srgbClr val="4A5BA3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</a:rPr>
                        <a:t>후</a:t>
                      </a:r>
                      <a:r>
                        <a:rPr lang="en-US" altLang="ko-KR" sz="2100" dirty="0" smtClean="0">
                          <a:solidFill>
                            <a:srgbClr val="4A5BA3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</a:rPr>
                        <a:t>”</a:t>
                      </a:r>
                      <a:endParaRPr lang="en-US" altLang="ko-KR" sz="2100" b="0" i="0" u="none" strike="noStrike" dirty="0" smtClean="0">
                        <a:solidFill>
                          <a:srgbClr val="4A5BA3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9895299"/>
                  </a:ext>
                </a:extLst>
              </a:tr>
              <a:tr h="729343">
                <a:tc>
                  <a:txBody>
                    <a:bodyPr/>
                    <a:lstStyle/>
                    <a:p>
                      <a:pPr lvl="0" latinLnBrk="1"/>
                      <a:r>
                        <a:rPr lang="en-US" altLang="ko-KR" dirty="0" smtClean="0">
                          <a:latin typeface="Pretendard Medium" panose="020B0600000101010101" charset="-127"/>
                          <a:ea typeface="Pretendard Medium" panose="020B0600000101010101" charset="-127"/>
                        </a:rPr>
                        <a:t> </a:t>
                      </a:r>
                      <a:r>
                        <a:rPr lang="en-US" altLang="ko-KR" dirty="0" err="1" smtClean="0">
                          <a:latin typeface="Pretendard Medium" panose="020B0600000101010101" charset="-127"/>
                          <a:ea typeface="Pretendard Medium" panose="020B0600000101010101" charset="-127"/>
                        </a:rPr>
                        <a:t>total_distance</a:t>
                      </a:r>
                      <a:endParaRPr lang="ko-KR" altLang="en-US" dirty="0">
                        <a:latin typeface="Pretendard Medium" panose="020B0600000101010101" charset="-127"/>
                        <a:ea typeface="Pretendard Medium" panose="020B0600000101010101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</a:t>
                      </a:r>
                      <a:r>
                        <a:rPr lang="el-GR" dirty="0" smtClean="0"/>
                        <a:t>Σ </a:t>
                      </a:r>
                      <a:r>
                        <a:rPr lang="en-US" dirty="0" err="1"/>
                        <a:t>distance_km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1640419"/>
                  </a:ext>
                </a:extLst>
              </a:tr>
              <a:tr h="729343">
                <a:tc>
                  <a:txBody>
                    <a:bodyPr/>
                    <a:lstStyle/>
                    <a:p>
                      <a:pPr lvl="0" latinLnBrk="1"/>
                      <a:r>
                        <a:rPr lang="en-US" altLang="ko-KR" dirty="0" smtClean="0">
                          <a:latin typeface="Pretendard Medium" panose="020B0600000101010101" charset="-127"/>
                          <a:ea typeface="Pretendard Medium" panose="020B0600000101010101" charset="-127"/>
                        </a:rPr>
                        <a:t> </a:t>
                      </a:r>
                      <a:r>
                        <a:rPr lang="en-US" altLang="ko-KR" dirty="0" err="1" smtClean="0">
                          <a:latin typeface="Pretendard Medium" panose="020B0600000101010101" charset="-127"/>
                          <a:ea typeface="Pretendard Medium" panose="020B0600000101010101" charset="-127"/>
                        </a:rPr>
                        <a:t>total_time</a:t>
                      </a:r>
                      <a:endParaRPr lang="ko-KR" altLang="en-US" dirty="0">
                        <a:latin typeface="Pretendard Medium" panose="020B0600000101010101" charset="-127"/>
                        <a:ea typeface="Pretendard Medium" panose="020B0600000101010101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latinLnBrk="1"/>
                      <a:r>
                        <a:rPr lang="en-US" altLang="ko-KR" baseline="0" dirty="0" smtClean="0"/>
                        <a:t> </a:t>
                      </a:r>
                      <a:r>
                        <a:rPr lang="el-GR" altLang="ko-KR" dirty="0" smtClean="0"/>
                        <a:t>Σ </a:t>
                      </a:r>
                      <a:r>
                        <a:rPr lang="en-US" altLang="ko-KR" dirty="0" err="1" smtClean="0"/>
                        <a:t>moving_time</a:t>
                      </a:r>
                      <a:endParaRPr lang="ko-KR" altLang="en-US" dirty="0">
                        <a:latin typeface="Pretendard Medium" panose="020B0600000101010101" charset="-127"/>
                        <a:ea typeface="Pretendard Medium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73374564"/>
                  </a:ext>
                </a:extLst>
              </a:tr>
              <a:tr h="729343">
                <a:tc>
                  <a:txBody>
                    <a:bodyPr/>
                    <a:lstStyle/>
                    <a:p>
                      <a:pPr lvl="0" latinLnBrk="1"/>
                      <a:r>
                        <a:rPr lang="en-US" altLang="ko-KR" dirty="0" smtClean="0">
                          <a:latin typeface="Pretendard Medium" panose="020B0600000101010101" charset="-127"/>
                          <a:ea typeface="Pretendard Medium" panose="020B0600000101010101" charset="-127"/>
                        </a:rPr>
                        <a:t> </a:t>
                      </a:r>
                      <a:r>
                        <a:rPr lang="en-US" altLang="ko-KR" dirty="0" err="1" smtClean="0">
                          <a:latin typeface="Pretendard Medium" panose="020B0600000101010101" charset="-127"/>
                          <a:ea typeface="Pretendard Medium" panose="020B0600000101010101" charset="-127"/>
                        </a:rPr>
                        <a:t>mean_sog</a:t>
                      </a:r>
                      <a:endParaRPr lang="en-US" altLang="ko-KR" dirty="0" smtClean="0">
                        <a:latin typeface="Pretendard Medium" panose="020B0600000101010101" charset="-127"/>
                        <a:ea typeface="Pretendard Medium" panose="020B0600000101010101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latinLnBrk="1"/>
                      <a:r>
                        <a:rPr lang="en-US" altLang="ko-KR" dirty="0" smtClean="0">
                          <a:latin typeface="Pretendard Medium" panose="020B0600000101010101" charset="-127"/>
                          <a:ea typeface="Pretendard Medium" panose="020B0600000101010101" charset="-127"/>
                        </a:rPr>
                        <a:t> </a:t>
                      </a:r>
                      <a:r>
                        <a:rPr lang="ko-KR" altLang="en-US" dirty="0" smtClean="0">
                          <a:latin typeface="Pretendard Medium" panose="020B0600000101010101" charset="-127"/>
                          <a:ea typeface="Pretendard Medium" panose="020B0600000101010101" charset="-127"/>
                        </a:rPr>
                        <a:t>속력 평균</a:t>
                      </a:r>
                      <a:endParaRPr lang="ko-KR" altLang="en-US" dirty="0">
                        <a:latin typeface="Pretendard Medium" panose="020B0600000101010101" charset="-127"/>
                        <a:ea typeface="Pretendard Medium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3650657"/>
                  </a:ext>
                </a:extLst>
              </a:tr>
              <a:tr h="729343">
                <a:tc>
                  <a:txBody>
                    <a:bodyPr/>
                    <a:lstStyle/>
                    <a:p>
                      <a:pPr lvl="0" latinLnBrk="1"/>
                      <a:r>
                        <a:rPr lang="en-US" altLang="ko-KR" dirty="0" smtClean="0">
                          <a:latin typeface="Pretendard Medium" panose="020B0600000101010101" charset="-127"/>
                          <a:ea typeface="Pretendard Medium" panose="020B0600000101010101" charset="-127"/>
                        </a:rPr>
                        <a:t> </a:t>
                      </a:r>
                      <a:r>
                        <a:rPr lang="en-US" altLang="ko-KR" dirty="0" err="1" smtClean="0">
                          <a:latin typeface="Pretendard Medium" panose="020B0600000101010101" charset="-127"/>
                          <a:ea typeface="Pretendard Medium" panose="020B0600000101010101" charset="-127"/>
                        </a:rPr>
                        <a:t>std_sog</a:t>
                      </a:r>
                      <a:endParaRPr lang="en-US" altLang="ko-KR" dirty="0" smtClean="0">
                        <a:latin typeface="Pretendard Medium" panose="020B0600000101010101" charset="-127"/>
                        <a:ea typeface="Pretendard Medium" panose="020B0600000101010101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latinLnBrk="1"/>
                      <a:r>
                        <a:rPr lang="en-US" altLang="ko-KR" dirty="0" smtClean="0">
                          <a:latin typeface="Pretendard Medium" panose="020B0600000101010101" charset="-127"/>
                          <a:ea typeface="Pretendard Medium" panose="020B0600000101010101" charset="-127"/>
                        </a:rPr>
                        <a:t> </a:t>
                      </a:r>
                      <a:r>
                        <a:rPr lang="ko-KR" altLang="en-US" dirty="0" smtClean="0">
                          <a:latin typeface="Pretendard Medium" panose="020B0600000101010101" charset="-127"/>
                          <a:ea typeface="Pretendard Medium" panose="020B0600000101010101" charset="-127"/>
                        </a:rPr>
                        <a:t>속력 표준편차</a:t>
                      </a:r>
                      <a:endParaRPr lang="ko-KR" altLang="en-US" dirty="0">
                        <a:latin typeface="Pretendard Medium" panose="020B0600000101010101" charset="-127"/>
                        <a:ea typeface="Pretendard Medium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7199387"/>
                  </a:ext>
                </a:extLst>
              </a:tr>
              <a:tr h="729343">
                <a:tc>
                  <a:txBody>
                    <a:bodyPr/>
                    <a:lstStyle/>
                    <a:p>
                      <a:pPr lvl="0" latinLnBrk="1"/>
                      <a:r>
                        <a:rPr lang="en-US" altLang="ko-KR" dirty="0" smtClean="0">
                          <a:latin typeface="Pretendard Medium" panose="020B0600000101010101" charset="-127"/>
                          <a:ea typeface="Pretendard Medium" panose="020B0600000101010101" charset="-127"/>
                        </a:rPr>
                        <a:t> </a:t>
                      </a:r>
                      <a:r>
                        <a:rPr lang="en-US" altLang="ko-KR" dirty="0" err="1" smtClean="0">
                          <a:latin typeface="Pretendard Medium" panose="020B0600000101010101" charset="-127"/>
                          <a:ea typeface="Pretendard Medium" panose="020B0600000101010101" charset="-127"/>
                        </a:rPr>
                        <a:t>max_sog</a:t>
                      </a:r>
                      <a:endParaRPr lang="ko-KR" altLang="en-US" dirty="0">
                        <a:latin typeface="Pretendard Medium" panose="020B0600000101010101" charset="-127"/>
                        <a:ea typeface="Pretendard Medium" panose="020B0600000101010101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latinLnBrk="1"/>
                      <a:r>
                        <a:rPr lang="en-US" altLang="ko-KR" dirty="0" smtClean="0">
                          <a:latin typeface="Pretendard Medium" panose="020B0600000101010101" charset="-127"/>
                          <a:ea typeface="Pretendard Medium" panose="020B0600000101010101" charset="-127"/>
                        </a:rPr>
                        <a:t> </a:t>
                      </a:r>
                      <a:r>
                        <a:rPr lang="ko-KR" altLang="en-US" dirty="0" smtClean="0">
                          <a:latin typeface="Pretendard Medium" panose="020B0600000101010101" charset="-127"/>
                          <a:ea typeface="Pretendard Medium" panose="020B0600000101010101" charset="-127"/>
                        </a:rPr>
                        <a:t>최대 속력</a:t>
                      </a:r>
                      <a:endParaRPr lang="ko-KR" altLang="en-US" dirty="0">
                        <a:latin typeface="Pretendard Medium" panose="020B0600000101010101" charset="-127"/>
                        <a:ea typeface="Pretendard Medium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28539023"/>
                  </a:ext>
                </a:extLst>
              </a:tr>
              <a:tr h="729343">
                <a:tc>
                  <a:txBody>
                    <a:bodyPr/>
                    <a:lstStyle/>
                    <a:p>
                      <a:pPr lvl="0" latinLnBrk="1"/>
                      <a:r>
                        <a:rPr lang="en-US" altLang="ko-KR" dirty="0" smtClean="0">
                          <a:latin typeface="Pretendard Medium" panose="020B0600000101010101" charset="-127"/>
                          <a:ea typeface="Pretendard Medium" panose="020B0600000101010101" charset="-127"/>
                        </a:rPr>
                        <a:t> </a:t>
                      </a:r>
                      <a:r>
                        <a:rPr lang="en-US" altLang="ko-KR" dirty="0" err="1" smtClean="0">
                          <a:latin typeface="Pretendard Medium" panose="020B0600000101010101" charset="-127"/>
                          <a:ea typeface="Pretendard Medium" panose="020B0600000101010101" charset="-127"/>
                        </a:rPr>
                        <a:t>dwell_hours</a:t>
                      </a:r>
                      <a:endParaRPr lang="en-US" altLang="ko-KR" dirty="0" smtClean="0">
                        <a:latin typeface="Pretendard Medium" panose="020B0600000101010101" charset="-127"/>
                        <a:ea typeface="Pretendard Medium" panose="020B0600000101010101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latinLnBrk="1"/>
                      <a:r>
                        <a:rPr lang="en-US" altLang="ko-KR" dirty="0" smtClean="0">
                          <a:latin typeface="Pretendard Medium" panose="020B0600000101010101" charset="-127"/>
                          <a:ea typeface="Pretendard Medium" panose="020B0600000101010101" charset="-127"/>
                        </a:rPr>
                        <a:t> </a:t>
                      </a:r>
                      <a:r>
                        <a:rPr lang="en-US" altLang="ko-KR" dirty="0" err="1" smtClean="0">
                          <a:latin typeface="Pretendard Medium" panose="020B0600000101010101" charset="-127"/>
                          <a:ea typeface="Pretendard Medium" panose="020B0600000101010101" charset="-127"/>
                        </a:rPr>
                        <a:t>total_time</a:t>
                      </a:r>
                      <a:r>
                        <a:rPr lang="en-US" altLang="ko-KR" baseline="0" dirty="0" smtClean="0">
                          <a:latin typeface="Pretendard Medium" panose="020B0600000101010101" charset="-127"/>
                          <a:ea typeface="Pretendard Medium" panose="020B0600000101010101" charset="-127"/>
                        </a:rPr>
                        <a:t> / 3600</a:t>
                      </a:r>
                      <a:endParaRPr lang="ko-KR" altLang="en-US" dirty="0">
                        <a:latin typeface="Pretendard Medium" panose="020B0600000101010101" charset="-127"/>
                        <a:ea typeface="Pretendard Medium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9305112"/>
                  </a:ext>
                </a:extLst>
              </a:tr>
            </a:tbl>
          </a:graphicData>
        </a:graphic>
      </p:graphicFrame>
      <p:pic>
        <p:nvPicPr>
          <p:cNvPr id="40" name="그림 3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149902" y="5175250"/>
            <a:ext cx="5023207" cy="3010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0834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665</TotalTime>
  <Words>745</Words>
  <Application>Microsoft Office PowerPoint</Application>
  <PresentationFormat>사용자 지정</PresentationFormat>
  <Paragraphs>183</Paragraphs>
  <Slides>16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3" baseType="lpstr">
      <vt:lpstr>맑은 고딕</vt:lpstr>
      <vt:lpstr>Pretendard Medium</vt:lpstr>
      <vt:lpstr>Arial</vt:lpstr>
      <vt:lpstr>Pretendard Regular</vt:lpstr>
      <vt:lpstr>Calibri</vt:lpstr>
      <vt:lpstr>Pretendard SemiBold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PSH</cp:lastModifiedBy>
  <cp:revision>80</cp:revision>
  <dcterms:created xsi:type="dcterms:W3CDTF">2006-08-16T00:00:00Z</dcterms:created>
  <dcterms:modified xsi:type="dcterms:W3CDTF">2025-12-06T19:50:26Z</dcterms:modified>
</cp:coreProperties>
</file>